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56" r:id="rId2"/>
    <p:sldId id="405" r:id="rId3"/>
    <p:sldId id="406" r:id="rId4"/>
    <p:sldId id="407" r:id="rId5"/>
    <p:sldId id="408" r:id="rId6"/>
    <p:sldId id="409" r:id="rId7"/>
    <p:sldId id="410" r:id="rId8"/>
    <p:sldId id="411" r:id="rId9"/>
    <p:sldId id="324" r:id="rId10"/>
    <p:sldId id="360" r:id="rId11"/>
    <p:sldId id="359" r:id="rId12"/>
    <p:sldId id="358" r:id="rId13"/>
    <p:sldId id="361" r:id="rId14"/>
    <p:sldId id="357" r:id="rId15"/>
    <p:sldId id="356" r:id="rId16"/>
    <p:sldId id="355" r:id="rId17"/>
    <p:sldId id="354" r:id="rId18"/>
    <p:sldId id="325" r:id="rId19"/>
    <p:sldId id="323" r:id="rId20"/>
    <p:sldId id="362" r:id="rId21"/>
    <p:sldId id="363" r:id="rId22"/>
    <p:sldId id="364" r:id="rId23"/>
    <p:sldId id="365" r:id="rId24"/>
    <p:sldId id="367" r:id="rId25"/>
    <p:sldId id="366" r:id="rId26"/>
    <p:sldId id="368" r:id="rId27"/>
    <p:sldId id="375" r:id="rId28"/>
    <p:sldId id="374" r:id="rId29"/>
    <p:sldId id="373" r:id="rId30"/>
    <p:sldId id="372" r:id="rId31"/>
    <p:sldId id="371" r:id="rId32"/>
    <p:sldId id="370" r:id="rId33"/>
    <p:sldId id="382" r:id="rId34"/>
    <p:sldId id="381" r:id="rId35"/>
    <p:sldId id="380" r:id="rId36"/>
    <p:sldId id="379" r:id="rId37"/>
    <p:sldId id="378" r:id="rId38"/>
    <p:sldId id="377" r:id="rId39"/>
    <p:sldId id="376" r:id="rId40"/>
    <p:sldId id="369" r:id="rId41"/>
    <p:sldId id="390" r:id="rId42"/>
    <p:sldId id="389" r:id="rId43"/>
    <p:sldId id="388" r:id="rId44"/>
    <p:sldId id="393" r:id="rId45"/>
    <p:sldId id="392" r:id="rId46"/>
    <p:sldId id="387" r:id="rId47"/>
    <p:sldId id="386" r:id="rId48"/>
    <p:sldId id="385" r:id="rId49"/>
    <p:sldId id="430" r:id="rId50"/>
    <p:sldId id="431" r:id="rId51"/>
    <p:sldId id="432" r:id="rId52"/>
    <p:sldId id="433" r:id="rId53"/>
    <p:sldId id="434" r:id="rId54"/>
    <p:sldId id="435" r:id="rId55"/>
    <p:sldId id="436"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B73C67-F5C0-4801-874E-ADA8E74AC295}" type="datetimeFigureOut">
              <a:rPr lang="tr-TR" smtClean="0"/>
              <a:pPr/>
              <a:t>26.03.2013</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www.altindagram.gov.tr</a:t>
            </a: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3E868-D0BE-41CB-A73A-684E91CA8CD9}" type="slidenum">
              <a:rPr lang="tr-TR" smtClean="0"/>
              <a:pPr/>
              <a:t>‹#›</a:t>
            </a:fld>
            <a:endParaRPr lang="tr-TR"/>
          </a:p>
        </p:txBody>
      </p:sp>
    </p:spTree>
    <p:extLst>
      <p:ext uri="{BB962C8B-B14F-4D97-AF65-F5344CB8AC3E}">
        <p14:creationId xmlns:p14="http://schemas.microsoft.com/office/powerpoint/2010/main" val="28585209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1C085-8A29-4D5E-9EF0-42286CFEDEB5}" type="datetimeFigureOut">
              <a:rPr lang="tr-TR" smtClean="0"/>
              <a:pPr/>
              <a:t>26.03.2013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www.altindagram.gov.tr</a:t>
            </a: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47543-D7A8-40F8-968B-DB7262698B9A}" type="slidenum">
              <a:rPr lang="tr-TR" smtClean="0"/>
              <a:pPr/>
              <a:t>‹#›</a:t>
            </a:fld>
            <a:endParaRPr lang="tr-TR"/>
          </a:p>
        </p:txBody>
      </p:sp>
    </p:spTree>
    <p:extLst>
      <p:ext uri="{BB962C8B-B14F-4D97-AF65-F5344CB8AC3E}">
        <p14:creationId xmlns:p14="http://schemas.microsoft.com/office/powerpoint/2010/main" val="14695702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6447543-D7A8-40F8-968B-DB7262698B9A}" type="slidenum">
              <a:rPr lang="tr-TR" smtClean="0"/>
              <a:pPr/>
              <a:t>1</a:t>
            </a:fld>
            <a:endParaRPr lang="tr-TR"/>
          </a:p>
        </p:txBody>
      </p:sp>
      <p:sp>
        <p:nvSpPr>
          <p:cNvPr id="5" name="4 Altbilgi Yer Tutucusu"/>
          <p:cNvSpPr>
            <a:spLocks noGrp="1"/>
          </p:cNvSpPr>
          <p:nvPr>
            <p:ph type="ftr" sz="quarter" idx="11"/>
          </p:nvPr>
        </p:nvSpPr>
        <p:spPr/>
        <p:txBody>
          <a:bodyPr/>
          <a:lstStyle/>
          <a:p>
            <a:r>
              <a:rPr lang="tr-TR" smtClean="0"/>
              <a:t>www.altindagram.gov.tr</a:t>
            </a:r>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6447543-D7A8-40F8-968B-DB7262698B9A}" type="slidenum">
              <a:rPr lang="tr-TR" smtClean="0"/>
              <a:pPr/>
              <a:t>12</a:t>
            </a:fld>
            <a:endParaRPr lang="tr-TR"/>
          </a:p>
        </p:txBody>
      </p:sp>
      <p:sp>
        <p:nvSpPr>
          <p:cNvPr id="5" name="4 Altbilgi Yer Tutucusu"/>
          <p:cNvSpPr>
            <a:spLocks noGrp="1"/>
          </p:cNvSpPr>
          <p:nvPr>
            <p:ph type="ftr" sz="quarter" idx="11"/>
          </p:nvPr>
        </p:nvSpPr>
        <p:spPr/>
        <p:txBody>
          <a:bodyPr/>
          <a:lstStyle/>
          <a:p>
            <a:r>
              <a:rPr lang="tr-TR" smtClean="0"/>
              <a:t>www.altindagram.gov.tr</a:t>
            </a:r>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2B56FED4-8592-446E-BC6D-BAAB2FCEB350}"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6B2B79C-FB89-4B2A-9E95-B24EE931BA09}" type="datetimeFigureOut">
              <a:rPr lang="tr-TR" smtClean="0"/>
              <a:pPr/>
              <a:t>26.03.2013</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B56FED4-8592-446E-BC6D-BAAB2FCEB350}"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1214422"/>
            <a:ext cx="8458200" cy="1222375"/>
          </a:xfrm>
        </p:spPr>
        <p:txBody>
          <a:bodyPr>
            <a:noAutofit/>
          </a:bodyPr>
          <a:lstStyle/>
          <a:p>
            <a:pPr algn="ctr"/>
            <a:r>
              <a:rPr lang="tr-TR" sz="4400" dirty="0" smtClean="0"/>
              <a:t>MESLEKLERİ TANIYALIM</a:t>
            </a:r>
            <a:br>
              <a:rPr lang="tr-TR" sz="4400" dirty="0" smtClean="0"/>
            </a:br>
            <a:r>
              <a:rPr lang="tr-TR" sz="4400" dirty="0" smtClean="0"/>
              <a:t>DÖRT YILLIK LİSANS PROGRAMLARI</a:t>
            </a:r>
            <a:endParaRPr lang="tr-TR" sz="4400" dirty="0"/>
          </a:p>
        </p:txBody>
      </p:sp>
      <p:sp>
        <p:nvSpPr>
          <p:cNvPr id="3" name="2 Alt Başlık"/>
          <p:cNvSpPr>
            <a:spLocks noGrp="1"/>
          </p:cNvSpPr>
          <p:nvPr>
            <p:ph type="subTitle" idx="1"/>
          </p:nvPr>
        </p:nvSpPr>
        <p:spPr>
          <a:xfrm>
            <a:off x="428596" y="3071810"/>
            <a:ext cx="8458200" cy="942972"/>
          </a:xfrm>
        </p:spPr>
        <p:txBody>
          <a:bodyPr>
            <a:normAutofit/>
          </a:bodyPr>
          <a:lstStyle/>
          <a:p>
            <a:pPr algn="ctr"/>
            <a:r>
              <a:rPr lang="tr-TR" sz="2800" dirty="0" smtClean="0">
                <a:latin typeface="Aharoni" pitchFamily="2" charset="-79"/>
                <a:cs typeface="Aharoni" pitchFamily="2" charset="-79"/>
              </a:rPr>
              <a:t>Keçiören Rehberlik ve Araştırma Merkezi </a:t>
            </a:r>
            <a:endParaRPr lang="tr-TR" sz="2800" dirty="0">
              <a:latin typeface="Aharoni" pitchFamily="2" charset="-79"/>
              <a:cs typeface="Aharoni" pitchFamily="2" charset="-79"/>
            </a:endParaRPr>
          </a:p>
        </p:txBody>
      </p:sp>
      <p:sp>
        <p:nvSpPr>
          <p:cNvPr id="4" name="3 Metin kutusu"/>
          <p:cNvSpPr txBox="1"/>
          <p:nvPr/>
        </p:nvSpPr>
        <p:spPr>
          <a:xfrm>
            <a:off x="1857356" y="4286256"/>
            <a:ext cx="5786478" cy="369332"/>
          </a:xfrm>
          <a:prstGeom prst="rect">
            <a:avLst/>
          </a:prstGeom>
          <a:noFill/>
        </p:spPr>
        <p:txBody>
          <a:bodyPr wrap="square" rtlCol="0">
            <a:spAutoFit/>
          </a:bodyPr>
          <a:lstStyle/>
          <a:p>
            <a:pPr algn="ctr"/>
            <a:r>
              <a:rPr lang="tr-TR" dirty="0" smtClean="0"/>
              <a:t>www.keciorenram.com.tr</a:t>
            </a:r>
          </a:p>
        </p:txBody>
      </p:sp>
      <p:pic>
        <p:nvPicPr>
          <p:cNvPr id="5" name="Picture 2" descr="C:\Users\kullanıcı\Desktop\Logo Tam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092" y="4797152"/>
            <a:ext cx="1785006" cy="1878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NÜKLÜER ENERJİ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Nükleer enerjinin üretilmesi,geliştirilmesi ve barışçıl amaçlarla kullanılmasına yönelik eğitim ve araştırma yapmaktır.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Nükleer enerji mühendisliği alanında eğitim görmek isteyenlerin üstün bir akademik yeteneğe ve analitik düşünme gücüne, fizik bilimine karşı derin bir ilgiye ve bilimsel meraka sahip, yaratıcı kimseler olması beklenir.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Nükleer enerji mühendisleri Türkiye Atom Enerjisi ve Endüstri Kurumu ve TÜBİTAK gibi araştırma kurumlarında ve üniversitelerde çalışabilmektedir. Halen ülkemizde nükleer enerji mühendislerinin iş alanları oldukça sınırlı olmakla birlikte teknoloji ilerledikçe bu mühendislik alanının hizmetlerine duyulan ihtiyaç da artmaktadır.</a:t>
            </a:r>
            <a:endParaRPr lang="tr-TR" b="1" dirty="0"/>
          </a:p>
        </p:txBody>
      </p:sp>
      <p:pic>
        <p:nvPicPr>
          <p:cNvPr id="2050" name="Picture 2" descr="http://www.yapi.com.tr/V_Images/2008/haberler/64194_taek_nukleer.jpg"/>
          <p:cNvPicPr>
            <a:picLocks noGrp="1" noChangeAspect="1" noChangeArrowheads="1"/>
          </p:cNvPicPr>
          <p:nvPr>
            <p:ph idx="1"/>
          </p:nvPr>
        </p:nvPicPr>
        <p:blipFill>
          <a:blip r:embed="rId2"/>
          <a:srcRect/>
          <a:stretch>
            <a:fillRect/>
          </a:stretch>
        </p:blipFill>
        <p:spPr bwMode="auto">
          <a:xfrm>
            <a:off x="6286512" y="1285861"/>
            <a:ext cx="2714644" cy="35719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OKUL ÖNCESİ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YGS-5</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Okul öncesi çocukların eğitimini gerçekleştirebilecek öğretmenleri yetiştirmek amacıyla eğitim ve araştırma yapmaktır.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Çocuklarla çalışmayı seven iyi iletişim kurabilen kimseler olmaları gerekir. </a:t>
            </a:r>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devlet ve özel sektöre bağlı ana okulu ve kreşlerde öğretmenlik yapabilirler.</a:t>
            </a:r>
          </a:p>
          <a:p>
            <a:r>
              <a:rPr lang="tr-TR" dirty="0" smtClean="0"/>
              <a:t> </a:t>
            </a:r>
          </a:p>
          <a:p>
            <a:endParaRPr lang="tr-TR" b="1" dirty="0"/>
          </a:p>
          <a:p>
            <a:endParaRPr lang="tr-TR" b="1" dirty="0"/>
          </a:p>
        </p:txBody>
      </p:sp>
      <p:pic>
        <p:nvPicPr>
          <p:cNvPr id="3074" name="Picture 2" descr="http://www.cinar.gov.tr/haber_resim/okuloncesi11.jpg"/>
          <p:cNvPicPr>
            <a:picLocks noGrp="1" noChangeAspect="1" noChangeArrowheads="1"/>
          </p:cNvPicPr>
          <p:nvPr>
            <p:ph idx="1"/>
          </p:nvPr>
        </p:nvPicPr>
        <p:blipFill>
          <a:blip r:embed="rId2"/>
          <a:srcRect/>
          <a:stretch>
            <a:fillRect/>
          </a:stretch>
        </p:blipFill>
        <p:spPr bwMode="auto">
          <a:xfrm>
            <a:off x="6307138" y="1285860"/>
            <a:ext cx="2590800" cy="350046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30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ORMAN ENDÜSTRİ MÜHENDİSLİĞİ</a:t>
            </a:r>
            <a:endParaRPr lang="tr-TR" sz="30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Orman endüstrilerinin kurulması işletilmesi,idaresi,işlenmiş orman ürünlerinin standardizasyonu, kalite kontrol ve pazarlaması konularında eğitim ve araştırma yapar.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Başta biyoloji olmak üzere, fen derslerinde başarılı ve ortalamanın üzerinde bir akademik yeteneğe sahip olmak gereklidir. Açık havada, çoğunlukla da kentlerden uzak, tenha yerlerde yaşamaktan hoşlanan kimseler ormancılıkla </a:t>
            </a:r>
          </a:p>
          <a:p>
            <a:r>
              <a:rPr lang="tr-TR" sz="1600" dirty="0" smtClean="0"/>
              <a:t>uğraşmaktan mutlu olabilirler.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Orman ürünleri sektörü;SEKA,Orman Bakanlığı ve özel sektöre ait;kağıt,kereste,yonga,lif kaplama ve kontrplâk üreten fabrikalarda çalışabilirler. Orman ürünlerinin satın alınması, ürünlerin pazarlanması,üretimin yönetimi ve plânlanması, verimlilik artışının sağlanması araştırma ve geliştirme çalışmaları görevleri arasındadır.</a:t>
            </a:r>
            <a:endParaRPr lang="tr-TR" b="1" dirty="0"/>
          </a:p>
        </p:txBody>
      </p:sp>
      <p:pic>
        <p:nvPicPr>
          <p:cNvPr id="4098" name="Picture 2" descr="http://www.industryguide.gen.tr/img/cache/6269.jpg"/>
          <p:cNvPicPr>
            <a:picLocks noGrp="1" noChangeAspect="1" noChangeArrowheads="1"/>
          </p:cNvPicPr>
          <p:nvPr>
            <p:ph idx="1"/>
          </p:nvPr>
        </p:nvPicPr>
        <p:blipFill>
          <a:blip r:embed="rId3"/>
          <a:srcRect/>
          <a:stretch>
            <a:fillRect/>
          </a:stretch>
        </p:blipFill>
        <p:spPr bwMode="auto">
          <a:xfrm>
            <a:off x="6215074" y="1209864"/>
            <a:ext cx="2643206" cy="364789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OTEL YÖNETİCİLİĞİ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YGS-6</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Otel yöneticiliği programının amacı, otelcilik ve turizm alanında çalışacak ara </a:t>
            </a:r>
            <a:r>
              <a:rPr lang="tr-TR" sz="2000" dirty="0" err="1" smtClean="0"/>
              <a:t>incangücünü</a:t>
            </a:r>
            <a:r>
              <a:rPr lang="tr-TR" sz="2000" dirty="0" smtClean="0"/>
              <a:t> yetiştirmektir.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Dinamik ve sosyal yönleri kuvvetli insanlar olmaları gerekir. İnsanlarla iyi iletişim kurabilmek, müşterilerle etkileşimi sürekli olan bir meslek için çok önemlidir.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Turizm işletmeciliği ve otelcilik mezunları daha çok otellerde ve turizm sektöründe çalışırlar. </a:t>
            </a:r>
          </a:p>
          <a:p>
            <a:endParaRPr lang="tr-TR" b="1" dirty="0"/>
          </a:p>
          <a:p>
            <a:endParaRPr lang="tr-TR" b="1" dirty="0"/>
          </a:p>
        </p:txBody>
      </p:sp>
      <p:pic>
        <p:nvPicPr>
          <p:cNvPr id="1026" name="Picture 2" descr="http://static.palhaber.com/wadmin/8/260x195/otel1512.jpg"/>
          <p:cNvPicPr>
            <a:picLocks noGrp="1" noChangeAspect="1" noChangeArrowheads="1"/>
          </p:cNvPicPr>
          <p:nvPr>
            <p:ph idx="1"/>
          </p:nvPr>
        </p:nvPicPr>
        <p:blipFill>
          <a:blip r:embed="rId2"/>
          <a:srcRect/>
          <a:stretch>
            <a:fillRect/>
          </a:stretch>
        </p:blipFill>
        <p:spPr bwMode="auto">
          <a:xfrm>
            <a:off x="6307138" y="1285860"/>
            <a:ext cx="2590800" cy="335758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OTOMATİV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Otomotiv sektörüne mühendis yetiştirmek amacıyla, yer alan Otomotiv Mühendisliği Programı 2005 yılında başlatılmıştır.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Matematik ve fizik konularına ilgili ve bu alanda başarılı, şekil ve uzay ilişkilerini görebilme, el ve gözünü eşgüdüm halinde çalıştırabilme yeteneğine sahip olmaları gerekir. </a:t>
            </a:r>
            <a:br>
              <a:rPr lang="tr-TR" dirty="0" smtClean="0"/>
            </a:b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Kamu sektörüne ve özel sektöre bağlı fabrikalarda ve tamirhanelerde çalışabileceği gibi kişi özel işyeri açabilir.</a:t>
            </a:r>
            <a:endParaRPr lang="tr-TR" b="1" dirty="0"/>
          </a:p>
          <a:p>
            <a:endParaRPr lang="tr-TR" b="1" dirty="0"/>
          </a:p>
        </p:txBody>
      </p:sp>
      <p:pic>
        <p:nvPicPr>
          <p:cNvPr id="5122" name="Picture 2" descr="http://arsiv.otomobil.ntvmsnbc.com/i/haber/071109_Tofas.jpg"/>
          <p:cNvPicPr>
            <a:picLocks noGrp="1" noChangeAspect="1" noChangeArrowheads="1"/>
          </p:cNvPicPr>
          <p:nvPr>
            <p:ph idx="1"/>
          </p:nvPr>
        </p:nvPicPr>
        <p:blipFill>
          <a:blip r:embed="rId2"/>
          <a:srcRect/>
          <a:stretch>
            <a:fillRect/>
          </a:stretch>
        </p:blipFill>
        <p:spPr bwMode="auto">
          <a:xfrm>
            <a:off x="6143636" y="1285860"/>
            <a:ext cx="2857520" cy="350046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PAZARLAMA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YGS-6_TM-1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Ürünlerin sınıflandırılması, standartlaştırılması, pazarlanması, satışı ve satın alınması, nakliye ve depolanması gibi konularda ihtiyaç duyulan satış elemanlarını yetiştirmektir.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Ekonomi, sosyoloji, psikoloji, ticaret hukuku, muhasebe, maliye ve vergi konularına ilgi duyması ve bu konularda başarılı olması beklenir. Ayrıca iş ve ticaret hayatında başarılı olabilmek için insanlarla işbirliği yapmayı, halkla ilişki kurmayı iyi bilmek gerekir.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bütün kuruluşlarda satış elemanı, pazarlama programcısı, pazarlama araştırmacısı olarak çalışma yapabilirler.</a:t>
            </a:r>
            <a:endParaRPr lang="tr-TR" b="1" dirty="0"/>
          </a:p>
        </p:txBody>
      </p:sp>
      <p:pic>
        <p:nvPicPr>
          <p:cNvPr id="5122" name="Picture 2" descr="http://ipsalamyo.trakya.edu.tr/v1/images/pazarlama2.jpg"/>
          <p:cNvPicPr>
            <a:picLocks noGrp="1" noChangeAspect="1" noChangeArrowheads="1"/>
          </p:cNvPicPr>
          <p:nvPr>
            <p:ph idx="1"/>
          </p:nvPr>
        </p:nvPicPr>
        <p:blipFill>
          <a:blip r:embed="rId2"/>
          <a:srcRect/>
          <a:stretch>
            <a:fillRect/>
          </a:stretch>
        </p:blipFill>
        <p:spPr bwMode="auto">
          <a:xfrm>
            <a:off x="6307138" y="1285860"/>
            <a:ext cx="2590800" cy="342902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PETROL VE DOĞALGAZ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Petrol ve doğalgaz mühendisliği programı, petrolün ve doğalgazın bulunması, çıkarılması ve üretimi konularında eğitim yapar.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Petrol ve doğalgaz mühendisliği programına girebilmek için üstün bir akademik yeteneğe sahip ve fen derslerinde özellikle kimya konusunda başarılı olmak gereklidir. </a:t>
            </a:r>
            <a:br>
              <a:rPr lang="tr-TR" dirty="0" smtClean="0"/>
            </a:b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Petrol ve doğalgaz mühendisleri, Enerji Bakanlığı, Petrol İşleri Genel Müdürlüğünde; TPAO ve ona bağlı şirketlerde; özel petrol şirketlerinde, MTA, DSİ ve BOTAŞ'ta görev almaktadırlar.</a:t>
            </a:r>
            <a:endParaRPr lang="tr-TR" b="1" dirty="0"/>
          </a:p>
          <a:p>
            <a:endParaRPr lang="tr-TR" b="1" dirty="0"/>
          </a:p>
        </p:txBody>
      </p:sp>
      <p:pic>
        <p:nvPicPr>
          <p:cNvPr id="4098" name="Picture 2" descr="http://www.ajans04.net/images/icerik_res/haberler/01/normal/122048agri-da-petrol-arama-calismalari-bitti.jpg"/>
          <p:cNvPicPr>
            <a:picLocks noGrp="1" noChangeAspect="1" noChangeArrowheads="1"/>
          </p:cNvPicPr>
          <p:nvPr>
            <p:ph idx="1"/>
          </p:nvPr>
        </p:nvPicPr>
        <p:blipFill>
          <a:blip r:embed="rId2"/>
          <a:srcRect/>
          <a:stretch>
            <a:fillRect/>
          </a:stretch>
        </p:blipFill>
        <p:spPr bwMode="auto">
          <a:xfrm>
            <a:off x="6307138" y="1285860"/>
            <a:ext cx="2590800" cy="35719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PEYZAJ MİMARLIĞI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İnsanın doğal çevresinin bilinçli bir biçimde, insanlar için yararlı ve estetik özellikleri olan bir çevre halinde düzenlenmesi konusunda çalışacak insan gücünü yetiştirmek ve bu alanda araştırmalar yapmaktır.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Peyzaj mimarlığı alanında çalışmak isteyen bir kimsenin normalin üzerinde bir genel akademik yetenek dışında şekil-uzay yeteneğine ve estetik görüşe sahip, biyolojiye ilgili ve tabiatı seven bir kimse olması gerekir.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Peyzaj mimarlığı genellikle belediyelerde ve toplu konut yapan inşaat şirketlerinde görev alabilirler.</a:t>
            </a:r>
            <a:endParaRPr lang="tr-TR" b="1" dirty="0"/>
          </a:p>
          <a:p>
            <a:endParaRPr lang="tr-TR" b="1" dirty="0"/>
          </a:p>
        </p:txBody>
      </p:sp>
      <p:pic>
        <p:nvPicPr>
          <p:cNvPr id="3074" name="Picture 2" descr="http://www.arkitera.com.tr/UserFiles/Image/spotlight/2008/PeyzajMimarligi/maag_recycling.jpg"/>
          <p:cNvPicPr>
            <a:picLocks noGrp="1" noChangeAspect="1" noChangeArrowheads="1"/>
          </p:cNvPicPr>
          <p:nvPr>
            <p:ph idx="1"/>
          </p:nvPr>
        </p:nvPicPr>
        <p:blipFill>
          <a:blip r:embed="rId2"/>
          <a:srcRect/>
          <a:stretch>
            <a:fillRect/>
          </a:stretch>
        </p:blipFill>
        <p:spPr bwMode="auto">
          <a:xfrm>
            <a:off x="6307138" y="1357298"/>
            <a:ext cx="2590800" cy="335758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POLİMER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Tasarımı, üretimi, işlenmesi, geliştirilmesi, uygulanması, kalite kontrolü ve tüm bu aşamalar sırasında oluşabilecek teknik sorunların çözülmesi konusunda uzman kişilerin yetiştirilmesini hedeflenmektedir. </a:t>
            </a:r>
            <a:endParaRPr lang="tr-TR" sz="16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Üstün bir akademik yeteneğe sahip ve fen derslerinde özellikle kimya konusunda başarılı olmak gereklidir.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i="1" dirty="0" smtClean="0">
                <a:latin typeface="Arial" pitchFamily="34" charset="0"/>
                <a:cs typeface="Arial" pitchFamily="34" charset="0"/>
              </a:rPr>
              <a:t>Polimer Mühendisi unvanını almaya hak kazan kişiler yurt içi ve yurt dışında sanayinin pek çok alanında hizmet veren firmaların </a:t>
            </a:r>
            <a:r>
              <a:rPr lang="tr-TR" sz="1600" dirty="0" smtClean="0">
                <a:latin typeface="Arial" pitchFamily="34" charset="0"/>
                <a:cs typeface="Arial" pitchFamily="34" charset="0"/>
              </a:rPr>
              <a:t>Üretim  AR-GE  Kalite Kontrol  Hammadde Kontrol  Satış ve Pazarlama çeşitli kademlerde iş bulma imkanına sahip olacaklardır.</a:t>
            </a:r>
            <a:endParaRPr lang="tr-TR" sz="1600" dirty="0">
              <a:latin typeface="Arial" pitchFamily="34" charset="0"/>
              <a:cs typeface="Arial" pitchFamily="34" charset="0"/>
            </a:endParaRPr>
          </a:p>
          <a:p>
            <a:endParaRPr lang="tr-TR" b="1" dirty="0"/>
          </a:p>
        </p:txBody>
      </p:sp>
      <p:pic>
        <p:nvPicPr>
          <p:cNvPr id="2050" name="Picture 2" descr="http://www.bilgiustam.com/resimler/2008/07/plastic.gif"/>
          <p:cNvPicPr>
            <a:picLocks noGrp="1" noChangeAspect="1" noChangeArrowheads="1"/>
          </p:cNvPicPr>
          <p:nvPr>
            <p:ph idx="1"/>
          </p:nvPr>
        </p:nvPicPr>
        <p:blipFill>
          <a:blip r:embed="rId2"/>
          <a:srcRect/>
          <a:stretch>
            <a:fillRect/>
          </a:stretch>
        </p:blipFill>
        <p:spPr bwMode="auto">
          <a:xfrm>
            <a:off x="6307138" y="1214422"/>
            <a:ext cx="2590800" cy="350046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PSİKOLOJİ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İnsan davranışlarının gözlem ve deney yöntemlerini kullanarak bilimsel bir biçimde incelenmesi ve nedenlerinin ortaya çıkarılması konularında eğitim ve araştırma yapar.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Normalin üzerinde akademik yeteneğe sahip olması psikoloji yanında felsefe, sosyoloji ve matematiğe ilgi duyması, ayrıca insanları anlamaya istekli, bilimsel meraka sahip bir kimse olması gerekir.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Bugün ülkemizde psikologlar Sağlık Bakanlığına ve üniversitelere bağlı ruh ve sinir hastanelerinde, ruh sağlığı merkezlerinde, kreş ve çocuk bakımevlerinde, huzurevlerinde, çocuk ıslahevleri ve cezaevlerinde psikolog; rehberlik ve araştırma merkezlerinde okul psikologu olarak görev almaktadırlar.</a:t>
            </a:r>
            <a:endParaRPr lang="tr-TR" b="1" dirty="0"/>
          </a:p>
        </p:txBody>
      </p:sp>
      <p:pic>
        <p:nvPicPr>
          <p:cNvPr id="1026" name="Picture 2" descr="http://www.komikaze.net/sitebocugu/karikaturler/terapi.gif"/>
          <p:cNvPicPr>
            <a:picLocks noGrp="1" noChangeAspect="1" noChangeArrowheads="1"/>
          </p:cNvPicPr>
          <p:nvPr>
            <p:ph idx="1"/>
          </p:nvPr>
        </p:nvPicPr>
        <p:blipFill>
          <a:blip r:embed="rId2"/>
          <a:srcRect/>
          <a:stretch>
            <a:fillRect/>
          </a:stretch>
        </p:blipFill>
        <p:spPr bwMode="auto">
          <a:xfrm>
            <a:off x="6307138" y="1142985"/>
            <a:ext cx="2622580" cy="36433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MATEMATİK ÖĞRETMENLİĞİ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071833"/>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Matematik Öğretmenliği lisans programı, eğitim fakülteleri tarafından yürütülmektedir. Bu bölümün amacı ortaöğretim kurumlarının matematik öğretmeni gereksinimini karşılamaktır.</a:t>
            </a:r>
            <a:endParaRPr lang="tr-TR" dirty="0" smtClean="0">
              <a:solidFill>
                <a:schemeClr val="tx1"/>
              </a:solidFill>
              <a:latin typeface="Arial" pitchFamily="34" charset="0"/>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57562"/>
            <a:ext cx="585791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Özellikle matematiğe ilgili ve bu alanda başarılı, akıl yürütme yeteneğine sahip kişiler olmaları gerekir.Düşüncelerini başkalarına etkili bir biçimde aktarabilme, başkaları ile iyi iletişim kurabilme, iyi bir öğrenme ortamı sağlayabilme, kendini ve çevresindekileri geliştirme çabasında olma da matematik öğretmenlerinde aranan özelliklerdir.</a:t>
            </a:r>
            <a:endParaRPr lang="tr-TR" sz="1400" dirty="0"/>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072074"/>
            <a:ext cx="864399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t>Orta dereceli okullarda, özel eğitim kurumlarında Matematikle ilgili öğretmenlik yapılabilmektedir.</a:t>
            </a:r>
            <a:endParaRPr lang="tr-T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RADYO TV SİNEMA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TS-1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t>Radyo-televizyon ve sinema bölümü, özellikle kitle iletişim araçlarının başında gelen radyo-televizyon yayıncılığı ve sinema yapımcılığı için nitelikli eleman yetiştirmeyi amaçlar. </a:t>
            </a:r>
            <a:endParaRPr lang="tr-TR" sz="19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Radyo  televizyon ve sinema programında okumak isteyen gençlerin sözel yeteneği güçlü, sosyal bilimlere ilgili ve bu alanda başarılı, ikna gücü yüksek ve yaratıcı kişiler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radyo ya da televizyonda program yapımcısı olarak program yazım veya filme alınması ve yayınlanması gibi işleri yaparlar. Mezunlar TRT’de, özel televizyon kurumları, film şirketleri ve reklam firmalarında iş bulabilirler.</a:t>
            </a:r>
            <a:endParaRPr lang="tr-TR" b="1" dirty="0"/>
          </a:p>
          <a:p>
            <a:endParaRPr lang="tr-TR" b="1" dirty="0"/>
          </a:p>
        </p:txBody>
      </p:sp>
      <p:pic>
        <p:nvPicPr>
          <p:cNvPr id="8194" name="Picture 2" descr="http://www.indirburaya.com/indirr/images/jdownloads/screenshots/korsantv.jpg"/>
          <p:cNvPicPr>
            <a:picLocks noGrp="1" noChangeAspect="1" noChangeArrowheads="1"/>
          </p:cNvPicPr>
          <p:nvPr>
            <p:ph idx="1"/>
          </p:nvPr>
        </p:nvPicPr>
        <p:blipFill>
          <a:blip r:embed="rId2"/>
          <a:srcRect/>
          <a:stretch>
            <a:fillRect/>
          </a:stretch>
        </p:blipFill>
        <p:spPr bwMode="auto">
          <a:xfrm>
            <a:off x="6286512" y="1285860"/>
            <a:ext cx="2714644" cy="35719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REHBERLİK VE PSİKOLOJİK DANIŞMANLIK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Bireylerin gelişimlerini ve çevrelerine uyumlarını güçleştiren faktörleri ortadan kaldırarak, onlara en üst düzeyde gelişme ortamı sağlama; gizil güçlerini geliştirebilecekleri eğitim programlarına ve mesleklere yönelmelerine yardımcı olurlar.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Normalin üzerinde bir genel akademik yeteneğe sahip, sosyal bilimlere, özellikle psikolojiye ilgili ve bu alanda yetişmiş, hoşgörü sahibi, sabırlı, insanlara içten sevgi ve saygı duyan, dinlemesini bilen, kendinden hoşnut, başkalarını oldukları gibi kabul edebilen bir kimse olmalıdır.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Resmi ve özel okullarda, özel dershanelerde, rehberlik ve araştırma merkezlerinde görev alabilirler. Sekiz yıllık eğitim uygulamasından sonra okullarda rehber öğretmenlere duyulan gereksinme artmıştır. Ayrıca bu alanda eğitim görenler özel sektörde , insan kaynakları birimlerinde görev alabilmektedirler.</a:t>
            </a:r>
            <a:endParaRPr lang="tr-TR" b="1" dirty="0"/>
          </a:p>
        </p:txBody>
      </p:sp>
      <p:pic>
        <p:nvPicPr>
          <p:cNvPr id="7170" name="Picture 2" descr="http://okulweb.meb.gov.tr/30/01/964623/images/rehberlik.jpg"/>
          <p:cNvPicPr>
            <a:picLocks noGrp="1" noChangeAspect="1" noChangeArrowheads="1"/>
          </p:cNvPicPr>
          <p:nvPr>
            <p:ph idx="1"/>
          </p:nvPr>
        </p:nvPicPr>
        <p:blipFill>
          <a:blip r:embed="rId2"/>
          <a:srcRect/>
          <a:stretch>
            <a:fillRect/>
          </a:stretch>
        </p:blipFill>
        <p:spPr bwMode="auto">
          <a:xfrm>
            <a:off x="6143636" y="1285860"/>
            <a:ext cx="2857520" cy="35719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REKLAM TASARIMI VE İLETİŞİM</a:t>
            </a:r>
            <a:b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REKLAMCILIK</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TS-1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Reklamcılık ve piyasa araştırmaları programının amacı, çeşitli ürünlere karşı halkın eğilimlerini saptama ve onlarda satın alma isteğini artırma yöntemleri konusunda çalışacak elemanları yetiştirmektir.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Reklamcılık ve piyasa araştırmaları programında okumak isteyenlerin sosyal bilimlere ilgili ve bu alanda başarılı, girişken, ikna gücü yüksek, yaratıcı kimseler olmaları beklenir.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Reklamcılık ve piyasa araştırmaları programını bitirenler reklamcılık ve piyasa araştırmaları yapan özel firmalarda görev alabilirler.</a:t>
            </a:r>
            <a:endParaRPr lang="tr-TR" b="1" dirty="0"/>
          </a:p>
          <a:p>
            <a:endParaRPr lang="tr-TR" b="1" dirty="0"/>
          </a:p>
        </p:txBody>
      </p:sp>
      <p:pic>
        <p:nvPicPr>
          <p:cNvPr id="6146" name="Picture 2" descr="http://www.livetr.org/share/blog/i/4/942516reklambebek.jpg"/>
          <p:cNvPicPr>
            <a:picLocks noGrp="1" noChangeAspect="1" noChangeArrowheads="1"/>
          </p:cNvPicPr>
          <p:nvPr>
            <p:ph idx="1"/>
          </p:nvPr>
        </p:nvPicPr>
        <p:blipFill>
          <a:blip r:embed="rId2"/>
          <a:srcRect/>
          <a:stretch>
            <a:fillRect/>
          </a:stretch>
        </p:blipFill>
        <p:spPr bwMode="auto">
          <a:xfrm>
            <a:off x="6215074" y="1214422"/>
            <a:ext cx="2786082" cy="35719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SAĞLIK KURUMLARI-İŞLETMECİLİĞİ</a:t>
            </a:r>
            <a:b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YÖNETİCİLİĞİ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YGS-6_TM-1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Sağlık kurumları işletmeciliği programının amacı çeşitli sağlık kurumlarının orta ve üst düzey yönetim kademelerinde çalışacak elemanları yetiştirmektir.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Matematik ekonomi ve işletme konularına ilgili ve bu alanda başarılı, analitik düşünme, problem çözme,başkalarını etkileme ve yönlendirme yetenekleri gelişmiş, insanlarla iyi ilişkiler kurabilen kimseler olmaları gerekir. Yaratıcılık meslekte başarıyı artırabilir.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Sağlık kurumları işletmecileri kamu, üniversite vakıf hastanelerinde, özel hastanelerde, rehabilitasyon merkezlerinde, Emekli Sandığı, Bağ kur, SSK gibi kuruluşların sağlık sigortası ile ilgili birimlerinde, özel sigorta şirketlerinde, ilaç, tıbbi cihaz üreten endüstri kuruluşlarında sağlık araştırma merkezlerinde çalışabilirler.</a:t>
            </a:r>
            <a:endParaRPr lang="tr-TR" b="1" dirty="0"/>
          </a:p>
        </p:txBody>
      </p:sp>
      <p:pic>
        <p:nvPicPr>
          <p:cNvPr id="5122" name="Picture 2" descr="http://www.malatyahabermerkezi.com/haber/hastane.jpg"/>
          <p:cNvPicPr>
            <a:picLocks noGrp="1" noChangeAspect="1" noChangeArrowheads="1"/>
          </p:cNvPicPr>
          <p:nvPr>
            <p:ph idx="1"/>
          </p:nvPr>
        </p:nvPicPr>
        <p:blipFill>
          <a:blip r:embed="rId2"/>
          <a:srcRect/>
          <a:stretch>
            <a:fillRect/>
          </a:stretch>
        </p:blipFill>
        <p:spPr bwMode="auto">
          <a:xfrm>
            <a:off x="6307138" y="1214422"/>
            <a:ext cx="2590800" cy="364333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SERAMİK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15074" y="1214422"/>
            <a:ext cx="2786081" cy="364333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Seramik teknolojisi ve seramik sanatları alanında çalışacak yaratıcı insan gücü programını yetiştirmektir.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Sanata karşı ilgisi ve yeteneği bulunan, yaratıcı güce sahip olan her aday bu alanda başarı gösterebilir.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Seramik mühendisi kil ve topraktan seramik ürün yapımı ile ilgili yöntemler geliştirir, seramik yapımında kullanılacak malzemenin fiziksel ve kimyasal özelliklerini belirler, kalite ve tip olarak uygun malzemeyi seçer.</a:t>
            </a:r>
            <a:endParaRPr lang="tr-TR" b="1" dirty="0"/>
          </a:p>
          <a:p>
            <a:endParaRPr lang="tr-TR"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SERMAYE PİYASASI DENETİM VE DERECELENDİRME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YGS-6</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Sermaye piyasası programının amacı borsada, bankalarda yatırım danışmanlığı yapacak elemanları yetiştirmektir.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Matematik ve sosyal bilimlere ilgili ve bu alanlarda başarılı, durumu iyi analiz edip geleceğe ilişkin doğru tahminler yapabilen, tedbirli, soğukkanlı, girişken, başkalarını etkileyebilen, araştırıcı ve yeniliklere açık kimseler olmaları gerekir.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Bankalarda ve borsalarda yatırım danışmanı, portföy yöneticisi olarak görev yaparlar. Sermaye piyasasının hızla gelişen uluslararası piyasalara açılan bir sektör olması nedeni ile bu alanda yetişmiş insan gücüne duyulan gereksinim artmaktadır.</a:t>
            </a:r>
            <a:endParaRPr lang="tr-TR" b="1" dirty="0"/>
          </a:p>
          <a:p>
            <a:endParaRPr lang="tr-TR" b="1" dirty="0"/>
          </a:p>
        </p:txBody>
      </p:sp>
      <p:pic>
        <p:nvPicPr>
          <p:cNvPr id="3074" name="Picture 2" descr="http://www.haber01.com/images_up/imkb-borsa.jpg"/>
          <p:cNvPicPr>
            <a:picLocks noGrp="1" noChangeAspect="1" noChangeArrowheads="1"/>
          </p:cNvPicPr>
          <p:nvPr>
            <p:ph idx="1"/>
          </p:nvPr>
        </p:nvPicPr>
        <p:blipFill>
          <a:blip r:embed="rId2"/>
          <a:srcRect/>
          <a:stretch>
            <a:fillRect/>
          </a:stretch>
        </p:blipFill>
        <p:spPr bwMode="auto">
          <a:xfrm>
            <a:off x="6286512" y="1214422"/>
            <a:ext cx="2714643" cy="35719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SEYAHAT İŞLETMECİLİĞİ-TURİZM REHBERLİĞİ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YGS-5_YGS-6</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464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t>Seyahat işletmeciliği programının amacı, turistlere hizmet sunan tesislerin ve seyahat hizmetlerinin yönetimi alanında çalışacak elemanları yetiştirmektir. </a:t>
            </a:r>
            <a:r>
              <a:rPr lang="tr-TR" sz="2000" dirty="0" smtClean="0"/>
              <a:t/>
            </a:r>
            <a:br>
              <a:rPr lang="tr-TR" sz="2000" dirty="0" smtClean="0"/>
            </a:b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Seyahat işletmeciliği programına girmek isteyenlerin hem matematiğe, hem sosyal bilimlere ilgi duymaları, girişken, yaratıcı ve insanlarla iyi ilişkiler kurabilen kimseler olmaları gerekir.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Bu programdan mezun olanlar seyahat acentelerinde, turizm bürolarında görev alabildikleri gibi kendileri alanları ile ilgili işyeri açabilirler.</a:t>
            </a:r>
            <a:endParaRPr lang="tr-TR" b="1" dirty="0"/>
          </a:p>
          <a:p>
            <a:endParaRPr lang="tr-TR" b="1" dirty="0"/>
          </a:p>
        </p:txBody>
      </p:sp>
      <p:pic>
        <p:nvPicPr>
          <p:cNvPr id="2050" name="Picture 2" descr="http://www.aydinca.com/depo/20090917AY234461_02.jpg"/>
          <p:cNvPicPr>
            <a:picLocks noGrp="1" noChangeAspect="1" noChangeArrowheads="1"/>
          </p:cNvPicPr>
          <p:nvPr>
            <p:ph idx="1"/>
          </p:nvPr>
        </p:nvPicPr>
        <p:blipFill>
          <a:blip r:embed="rId2"/>
          <a:srcRect/>
          <a:stretch>
            <a:fillRect/>
          </a:stretch>
        </p:blipFill>
        <p:spPr bwMode="auto">
          <a:xfrm>
            <a:off x="6286512" y="1285860"/>
            <a:ext cx="2714644" cy="350046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SINIF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142984"/>
            <a:ext cx="2590800" cy="3571899"/>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Sınıf öğretmenliği programının amacı ilkokulların ihtiyacı olan öğretmenleri yetiştirmektir.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Üstün bir genel akademik yeteneğe sahip,sabırlı yardım etmeyi seven.Çocuklar ile çalışmaktan hoşlanan kimseler olması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57826"/>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ilkokullarda görev alırlar. Ülkemizde ilkokul öğretmenlerine ihtiyaç olduğundan mezunların iş bulma sorunu yoktur. İlköğretimin ilk 5 sınıfında bulunan öğrencileri eğitecek öğretmenleri yetiştirir.</a:t>
            </a:r>
            <a:endParaRPr lang="tr-TR" b="1" dirty="0"/>
          </a:p>
          <a:p>
            <a:endParaRPr lang="tr-TR" b="1" dirty="0"/>
          </a:p>
        </p:txBody>
      </p:sp>
      <p:pic>
        <p:nvPicPr>
          <p:cNvPr id="15" name="Picture 4" descr="karikatur45"/>
          <p:cNvPicPr>
            <a:picLocks noChangeAspect="1" noChangeArrowheads="1"/>
          </p:cNvPicPr>
          <p:nvPr/>
        </p:nvPicPr>
        <p:blipFill>
          <a:blip r:embed="rId3"/>
          <a:srcRect/>
          <a:stretch>
            <a:fillRect/>
          </a:stretch>
        </p:blipFill>
        <p:spPr>
          <a:xfrm>
            <a:off x="6286512" y="1142984"/>
            <a:ext cx="2643206" cy="3571900"/>
          </a:xfrm>
          <a:prstGeom prst="rect">
            <a:avLst/>
          </a:prstGeo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SİGORTACILIK VE RİSK YÖNETİMİ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YGS-6_TM-1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Sigortacılık programının amacı, sigorta şirketlerinin ihtiyaç duyduğu elemanları yetiştirmektir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Matematik, istatistik ve ekonomi konularına ilgili ve bu alanda başarılı, insanlarla iyi ilişki kurabilen, dikkatli sabırlı kimseler olmaları gerekir. </a:t>
            </a:r>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Sigortacılık programını bitirenler sigorta şirketlerinde ve sosyal güvenlik kuruluşlarında görev alabilirler. </a:t>
            </a:r>
          </a:p>
          <a:p>
            <a:endParaRPr lang="tr-TR" b="1" dirty="0"/>
          </a:p>
          <a:p>
            <a:endParaRPr lang="tr-TR" b="1" dirty="0"/>
          </a:p>
        </p:txBody>
      </p:sp>
      <p:pic>
        <p:nvPicPr>
          <p:cNvPr id="129026" name="Picture 2" descr="http://www.mersaotomotiv.com.tr/resimler/servis_ile_ilgili/hasar.jpg"/>
          <p:cNvPicPr>
            <a:picLocks noGrp="1" noChangeAspect="1" noChangeArrowheads="1"/>
          </p:cNvPicPr>
          <p:nvPr>
            <p:ph idx="1"/>
          </p:nvPr>
        </p:nvPicPr>
        <p:blipFill>
          <a:blip r:embed="rId2"/>
          <a:srcRect/>
          <a:stretch>
            <a:fillRect/>
          </a:stretch>
        </p:blipFill>
        <p:spPr bwMode="auto">
          <a:xfrm>
            <a:off x="6215074" y="1285860"/>
            <a:ext cx="2928926" cy="35719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SİSTEM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Sistem mühendisliği, basit alt sistemlerin ve ya bu alt sistemlerden oluşan karmaşık sistemlerin tasarımını, üretimini ve bakımını, zaman ve maliyet kısıtlarını da göz önünde bulundurarak, gerçekleştirmek.</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Üstün bir akademik yeteneğin yanı sıra yaratıcılık önemlidir.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Sistem mühendisleri çok farklı alanlarda faaliyet gösteren kurumlar içinde oldukça farklı birim ve kademelerde (üretim, planlama, kontrol, yönetim gibi) görev alabilirler.</a:t>
            </a:r>
            <a:endParaRPr lang="tr-TR" b="1" dirty="0"/>
          </a:p>
          <a:p>
            <a:endParaRPr lang="tr-TR" b="1" dirty="0"/>
          </a:p>
        </p:txBody>
      </p:sp>
      <p:pic>
        <p:nvPicPr>
          <p:cNvPr id="130050" name="Picture 2" descr="http://www.optussuaritma.com/sistem_muhendisligi.jpg"/>
          <p:cNvPicPr>
            <a:picLocks noGrp="1" noChangeAspect="1" noChangeArrowheads="1"/>
          </p:cNvPicPr>
          <p:nvPr>
            <p:ph idx="1"/>
          </p:nvPr>
        </p:nvPicPr>
        <p:blipFill>
          <a:blip r:embed="rId2"/>
          <a:srcRect/>
          <a:stretch>
            <a:fillRect/>
          </a:stretch>
        </p:blipFill>
        <p:spPr bwMode="auto">
          <a:xfrm>
            <a:off x="6307138" y="1142984"/>
            <a:ext cx="2590800" cy="364333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MEDYA VE İLETİŞİM SİSTEMLERİ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85860"/>
            <a:ext cx="2621788" cy="2786082"/>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TS-1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357158" y="1643050"/>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400" dirty="0" smtClean="0"/>
              <a:t>Medya işletmeciliği, radyo ve televizyon yayıncılığı ve halkla ilişkiler alanında eğitim ve araştırma yapar</a:t>
            </a:r>
            <a:endParaRPr lang="tr-TR" sz="2400" dirty="0" smtClean="0">
              <a:solidFill>
                <a:schemeClr val="tx1"/>
              </a:solidFill>
              <a:latin typeface="Arial" pitchFamily="34" charset="0"/>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57562"/>
            <a:ext cx="585791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Güçlü bir sözel yeteneğe sahip,sosyal araştırmalara  meraklı,iyi iletişim kurabilen,girişken,gözlemci,takipçi,çok okuyan bireyler olmaları beklenir.</a:t>
            </a:r>
            <a:endParaRPr lang="tr-TR" dirty="0"/>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072074"/>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t>Gazete,reklam firmaları, basın yayın kuruluşları ve televizyonda çalışabilirler. Habercilik, yayıncılık, program yapımcılığı, kamuoyu araştırmacılığı,medya işletmeciliği, insan kaynakları yönetimi ve her türlü kuruluşun iletişimi ve tanıtımının yapılması görevleri arasındadır. Reklam ajansı,büro ve stüdyolarda; büro malzemeleri ve iletişim cihazları kullanarak, reklamcı, halkla ilişkiler uzmanı, gazeteci,yönetmen, idareci ve sosyal bilimcilerle birlikte çalışırlar. </a:t>
            </a:r>
          </a:p>
          <a:p>
            <a:endParaRPr lang="tr-TR"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SİVİL HAVA ULAŞTIRMA İŞLETMECİLİĞİ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YGS-6</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Sivil hava ulaştırma işletmeciliği programının amacı, hava taşıt araçları ile yolcu ve yük taşımacılığı ile ilgili işlemleri yürütecek elemanları yetiştirmektir.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Normal üstü bir genel yetenek yanında, ayrıntıyı algılama, insanları ikna edebilme ve onlarla iyi ilişkiler kurabilme gücü, dikkat ve sorumluluk gibi kişilik özelliklerine sahip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Sivil hava işletmecileri THY'de ve özel havacılık şirketlerinde iş bulabilirler.</a:t>
            </a:r>
            <a:endParaRPr lang="tr-TR" b="1" dirty="0"/>
          </a:p>
          <a:p>
            <a:endParaRPr lang="tr-TR" b="1" dirty="0"/>
          </a:p>
        </p:txBody>
      </p:sp>
      <p:pic>
        <p:nvPicPr>
          <p:cNvPr id="131074" name="Picture 2" descr="http://www.ekotrent.com/photos/852070795.jpg"/>
          <p:cNvPicPr>
            <a:picLocks noGrp="1" noChangeAspect="1" noChangeArrowheads="1"/>
          </p:cNvPicPr>
          <p:nvPr>
            <p:ph idx="1"/>
          </p:nvPr>
        </p:nvPicPr>
        <p:blipFill>
          <a:blip r:embed="rId2"/>
          <a:srcRect/>
          <a:stretch>
            <a:fillRect/>
          </a:stretch>
        </p:blipFill>
        <p:spPr bwMode="auto">
          <a:xfrm>
            <a:off x="6307138" y="1285861"/>
            <a:ext cx="2836862" cy="35719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SİYASET BİLİMİ-KAMU YÖNETİMİ-ULUSLAR ARASI İLİŞKİLER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85926"/>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Bu bölümde, devletin çeşitli kademelerinde idari görev alacak elemanların, öncelikle politik, mali ve uluslararası ilişkiler gibi alanlarda yetiştirilmesi amacıyla eğitim verilir.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güçlü,sosyal bilimlere ilgili ,ikna kabiliyeti  yüksek kimseler olması gerekir.</a:t>
            </a:r>
            <a:endParaRPr lang="tr-TR" dirty="0"/>
          </a:p>
          <a:p>
            <a:endParaRPr lang="tr-TR"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En başta Dışişleri Bakanlığı olmak üzere , İçişleri Bakanlığı, Turizm, Maliye, Gümrük Bakanlıkları gibi devlet kuruluşları ile özel kuruluşların çeşitli yönetim kademelerinde de görev </a:t>
            </a:r>
            <a:r>
              <a:rPr lang="tr-TR" dirty="0" err="1" smtClean="0"/>
              <a:t>aldıkrları</a:t>
            </a:r>
            <a:r>
              <a:rPr lang="tr-TR" dirty="0" smtClean="0"/>
              <a:t> görülmektedir. </a:t>
            </a:r>
            <a:endParaRPr lang="tr-TR" b="1" dirty="0"/>
          </a:p>
          <a:p>
            <a:endParaRPr lang="tr-TR" b="1" dirty="0"/>
          </a:p>
        </p:txBody>
      </p:sp>
      <p:pic>
        <p:nvPicPr>
          <p:cNvPr id="132098" name="Picture 2" descr="http://www.turkiye-resimleri.com/data/media/49/hkmet_kona.jpg"/>
          <p:cNvPicPr>
            <a:picLocks noGrp="1" noChangeAspect="1" noChangeArrowheads="1"/>
          </p:cNvPicPr>
          <p:nvPr>
            <p:ph idx="1"/>
          </p:nvPr>
        </p:nvPicPr>
        <p:blipFill>
          <a:blip r:embed="rId2"/>
          <a:srcRect/>
          <a:stretch>
            <a:fillRect/>
          </a:stretch>
        </p:blipFill>
        <p:spPr bwMode="auto">
          <a:xfrm>
            <a:off x="6307138" y="1142984"/>
            <a:ext cx="2694018" cy="364333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SOSYAL BİLGİLER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0" y="1214422"/>
            <a:ext cx="2693225" cy="3500461"/>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TS-1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t>Amacı ülkenin kalkınması ve gelişmesi için vatandaşlık bilgisine sahip, Atatürk İlke ve İnkılapları doğrultusunda bu derslerle ilgili eğitim verebilecek öğretmenler yetiştirmektir.</a:t>
            </a:r>
            <a:endParaRPr lang="tr-TR" sz="19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güçlü,sosyal bilgilere ilgili olması gerekir.</a:t>
            </a:r>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resmi ve özel ortaöğretim kurumlarında öğretmenlik yapabilirler. </a:t>
            </a:r>
          </a:p>
          <a:p>
            <a:r>
              <a:rPr lang="tr-TR" dirty="0" smtClean="0"/>
              <a:t>Sınıflarda;öğretim malzemeleri kullanarak,tarih,coğrafya öğretmenleri,idareci ve öğrencilerle çalışırlar.</a:t>
            </a:r>
            <a:endParaRPr lang="tr-TR" b="1" dirty="0"/>
          </a:p>
          <a:p>
            <a:endParaRPr lang="tr-TR"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SOSYAL HİZMET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YGS-5_TM-3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Sıkıntı içindeki insanların toplumda kendilerine sağlanan olanakları ve kendilerinin halen sahip oldukları olanakları en iyi şekilde kullanabilmelerine yardım etme yöntemleri konusunda eğitim ve araştırma yapar.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8774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Kişisel ve toplumsal sorunlara derin ilgi duyan ve devamlı olarak kendini ve sosyal anlayışını geliştirecek bir meslek arayan kişiler için sosyal hizmet alanı ilginç ve doyurucu olabilir. Sosyal hizmet, anlayışlı, insanların refahına ilgi duyan, liderlik özelliklerine sahip kişiler için çeşitli ve yeni olanaklar sağlayan bir meslektir .</a:t>
            </a:r>
            <a:r>
              <a:rPr lang="tr-TR" dirty="0" smtClean="0"/>
              <a:t/>
            </a:r>
            <a:br>
              <a:rPr lang="tr-TR" dirty="0" smtClean="0"/>
            </a:b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60043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Sosyal çalışmacılar, Sağlık Bakanlığında, Milli Eğitim Bakanlığında, Çalışma ve Sosyal Güvenlik Bakanlığında, Sosyal Hizmetler ve Çocuk Esirgeme Kurumunda, SGK DA, İş ve İşçi Bulma Kurumunda, DPT'de, sosyal hizmet il müdürlüklerinde, rehabilitasyon merkezlerinde, çocuk yuvalarında, yetiştirme yurtlarında, kreş ve gündüz bakımevlerinde, huzurevlerinde, ıslahevlerinde,cezaevlerinde, nüfus planlaması ile ilgili kuruluşlarda çalışabilirler.</a:t>
            </a:r>
            <a:endParaRPr lang="tr-TR" sz="1600" b="1" dirty="0"/>
          </a:p>
          <a:p>
            <a:endParaRPr lang="tr-TR" b="1" dirty="0"/>
          </a:p>
        </p:txBody>
      </p:sp>
      <p:pic>
        <p:nvPicPr>
          <p:cNvPr id="134146" name="Picture 2" descr="http://www.denizli.gov.tr/web/webvalilik2/images/23.jpg"/>
          <p:cNvPicPr>
            <a:picLocks noGrp="1" noChangeAspect="1" noChangeArrowheads="1"/>
          </p:cNvPicPr>
          <p:nvPr>
            <p:ph idx="1"/>
          </p:nvPr>
        </p:nvPicPr>
        <p:blipFill>
          <a:blip r:embed="rId2"/>
          <a:srcRect/>
          <a:stretch>
            <a:fillRect/>
          </a:stretch>
        </p:blipFill>
        <p:spPr bwMode="auto">
          <a:xfrm>
            <a:off x="6307138" y="1285861"/>
            <a:ext cx="2694018" cy="350046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SOSYOLOJİ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Toplumsal kurumlar, bunların kökeni, gelişmesi, işlevi ve birbirleriyle ilişkileri konusunda çalışacak elemanları yetiştirmek ve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Sosyoloji alanında çalışmak isteyenlerin iyi bir gözlemci olmaları, araştırma verilerini yorumlayabilmek için soyut ve analitik düşünme ve düşüncelerini söz ve yazı ile aktarabilme yeteneklerine sahip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Ülkemizde sosyologlar üniversitelerde öğretim üyesi olarak ve DPT, Bayındırlık ve İskân Bakanlığı, Orman, Tarım ve Köy İşleri Bakanlıkları, TRT ve kamu iktisadi kuruluşlarında uzman, danışman ve araştırmacı olarak çalışmaktadırlar. </a:t>
            </a:r>
            <a:endParaRPr lang="tr-TR" b="1" dirty="0"/>
          </a:p>
          <a:p>
            <a:endParaRPr lang="tr-TR" b="1" dirty="0"/>
          </a:p>
        </p:txBody>
      </p:sp>
      <p:pic>
        <p:nvPicPr>
          <p:cNvPr id="135170" name="Picture 2" descr="http://www.msgsu.edu.tr/data/content_img/sosyoloji_giris.jpg"/>
          <p:cNvPicPr>
            <a:picLocks noGrp="1" noChangeAspect="1" noChangeArrowheads="1"/>
          </p:cNvPicPr>
          <p:nvPr>
            <p:ph idx="1"/>
          </p:nvPr>
        </p:nvPicPr>
        <p:blipFill>
          <a:blip r:embed="rId2"/>
          <a:srcRect/>
          <a:stretch>
            <a:fillRect/>
          </a:stretch>
        </p:blipFill>
        <p:spPr bwMode="auto">
          <a:xfrm>
            <a:off x="6286512" y="1214422"/>
            <a:ext cx="2643206" cy="357189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SU ÜRÜNLERİ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YGS-1_MF-4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694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t>Balık, ıstakoz, kerevit gibi su hayvanlarının avlanması, bunların havuzlarda üretilmesi ve pazarlanması alanında çalışacak insan gücünü yetiştirmektir. </a:t>
            </a:r>
            <a:endParaRPr lang="tr-TR" sz="19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Su ürünleri programına girmek isteyen kimselerin, başta biyoloji olmak üzere, temel bilimlere ilgi duymaları, açık havada çalışmaktan ve balık yetiştirmekten hoşlanmaları beklenir.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Su ürünleri mühendisleri devlet sektöründe veya özel sektöre ait su ürünleri üretim merkezlerinde çalışabilir veya kendileri özel üretim yeri açabilir.</a:t>
            </a:r>
            <a:endParaRPr lang="tr-TR" b="1" dirty="0"/>
          </a:p>
          <a:p>
            <a:endParaRPr lang="tr-TR" b="1" dirty="0"/>
          </a:p>
        </p:txBody>
      </p:sp>
      <p:pic>
        <p:nvPicPr>
          <p:cNvPr id="136194" name="Picture 2" descr="http://www.tarim.com.tr/content/uploads5/4/haber/bafa1%20%C3%A7in%20su%20%C3%BCr%C3%BCnleri.jpg"/>
          <p:cNvPicPr>
            <a:picLocks noGrp="1" noChangeAspect="1" noChangeArrowheads="1"/>
          </p:cNvPicPr>
          <p:nvPr>
            <p:ph idx="1"/>
          </p:nvPr>
        </p:nvPicPr>
        <p:blipFill>
          <a:blip r:embed="rId2"/>
          <a:srcRect/>
          <a:stretch>
            <a:fillRect/>
          </a:stretch>
        </p:blipFill>
        <p:spPr bwMode="auto">
          <a:xfrm>
            <a:off x="6307138" y="1285860"/>
            <a:ext cx="2622580" cy="350046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TARIM-EKONOMİSİ-İŞLETMECİLİĞİ-MAKİNELERİ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TM-1_MF-2_MF-4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694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t>Tarıma ayrılan alan, sermaye ve işgücünün en verimli şekilde kullanılması için gerekli planlamalar yapacak teknik insan gücünü yetiştirmek ve araştırma yapmaktır.</a:t>
            </a:r>
            <a:endParaRPr lang="tr-TR" sz="19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Kimselerin normalin üzerinde bir genel akademik yeteneğe sahip olmaları, biyolojiye ve tarım konularına olduğu kadar ekonomiye de ilgi duymaları beklenir.</a:t>
            </a:r>
            <a:br>
              <a:rPr lang="tr-TR" dirty="0" smtClean="0"/>
            </a:b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 Orman, Tarım ve Köyişleri Bakanlıklarına bağlı tüm kuruluşlarda, tarım kredi kooperatiflerinde, T.C. Ziraat Bankasında, DSİ Genel Müdürlüğünde, Hazine ve Dış Ticaret Müsteşarlığında, DPT, MPM, Türkiye Şeker Fabrikaları A.Ş.'</a:t>
            </a:r>
            <a:r>
              <a:rPr lang="tr-TR" dirty="0" err="1" smtClean="0"/>
              <a:t>nde</a:t>
            </a:r>
            <a:r>
              <a:rPr lang="tr-TR" dirty="0" smtClean="0"/>
              <a:t>, Türkiye Kalkınma Vakfında ve özel proje hazırlama bürolarında görev alabilirler.</a:t>
            </a:r>
            <a:endParaRPr lang="tr-TR" b="1" dirty="0"/>
          </a:p>
        </p:txBody>
      </p:sp>
      <p:pic>
        <p:nvPicPr>
          <p:cNvPr id="137218" name="Picture 2" descr="http://www.haberturk.com/2008/08/18/kuturesim/tarim.jpg"/>
          <p:cNvPicPr>
            <a:picLocks noGrp="1" noChangeAspect="1" noChangeArrowheads="1"/>
          </p:cNvPicPr>
          <p:nvPr>
            <p:ph idx="1"/>
          </p:nvPr>
        </p:nvPicPr>
        <p:blipFill>
          <a:blip r:embed="rId2"/>
          <a:srcRect/>
          <a:stretch>
            <a:fillRect/>
          </a:stretch>
        </p:blipFill>
        <p:spPr bwMode="auto">
          <a:xfrm>
            <a:off x="6307138" y="1214422"/>
            <a:ext cx="2622580" cy="35719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TARİH-ÖĞRETMENLİĞİ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0" y="1285861"/>
            <a:ext cx="2621787" cy="342902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TS-2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t>Tarih, insanların eylem ve düşüncelerinin gelişimini, olayların ekonomik ve düşünsel nedenlerini ve bu nedenlerin birbirleriyle ilişkilerini açıklayan bir disiplindir.</a:t>
            </a:r>
            <a:endParaRPr lang="tr-TR" sz="19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Her şeyden önce tarih, coğrafya, sosyoloji ve felsefeye ilgi duyması gereklidir. Bu alanda ilerleyebilmek için Osmanlıca, Arapça ya da Farsça yanında bir batı dilini bilmek ve diğer sosyal bilim alanlarında da yetişmiş olmak gereklidir.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Üniversitelerin tarih bölümünü bitirmek ve tezsiz yüksek lisans yapmak (öğretmenliği bitirenler doğrudan) bir kimseye orta dereceli okullarda öğretmenlik yapma hakkını verir. Ancak halen okullarımızda tarih öğretmenlerine pek gereksinme duyulmamaktadır. </a:t>
            </a:r>
            <a:endParaRPr lang="tr-TR" b="1" dirty="0"/>
          </a:p>
          <a:p>
            <a:endParaRPr lang="tr-TR"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TEKSTİL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Tekstil mühendisliği bölümü tekstil hammaddelerini değişik tekniklerle işleme ve bu alanda yeni teknikler geliştirme konusunda araştırma ve eğitim yapar.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Tekstil mühendisliği alanında çalışmak isteyenlerin matematik ve fen derslerinde başarılı olmaları, kimya ve ekonomi konularına ilgili olmaları gerekir. </a:t>
            </a:r>
            <a:br>
              <a:rPr lang="tr-TR" dirty="0" smtClean="0"/>
            </a:b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Mezunları iplik, dokuma ve konfeksiyon fabrikalarında; fiziksel kontrol laboratuarlarında; yapay lif üreten fabrikaların kasar, boya, apre bölümlerinde; kimyasal tekstil kontrol laboratuarlarında; boyar madde ve tekstil yardımcı maddesi üreten fabrika veya bunların dallarında çalışabilirler.</a:t>
            </a:r>
            <a:endParaRPr lang="tr-TR" b="1" dirty="0"/>
          </a:p>
        </p:txBody>
      </p:sp>
      <p:pic>
        <p:nvPicPr>
          <p:cNvPr id="139266" name="Picture 2" descr="http://www.alo118.com/images/_urunler227268.gif"/>
          <p:cNvPicPr>
            <a:picLocks noGrp="1" noChangeAspect="1" noChangeArrowheads="1"/>
          </p:cNvPicPr>
          <p:nvPr>
            <p:ph idx="1"/>
          </p:nvPr>
        </p:nvPicPr>
        <p:blipFill>
          <a:blip r:embed="rId2"/>
          <a:srcRect/>
          <a:stretch>
            <a:fillRect/>
          </a:stretch>
        </p:blipFill>
        <p:spPr bwMode="auto">
          <a:xfrm>
            <a:off x="6215074" y="1285860"/>
            <a:ext cx="2786082" cy="35719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TIP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4488"/>
            <a:ext cx="585791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t>İnsanların sağlığını koruma ve geliştirme, hastalık ve sakatlıklarını iyileştirme alanında çalışacak sağlık personelini (hekimleri) yetiştirmek ve bu alanda araştırmalar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Çok üstün bir akademik yeteneğe, kuvvetli bir dikkat ve belleğe; operatör olmak isteyenlerin ayrıca el-parmak becerisine sahip olmaları gerekir.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Ülkemizin sağlık personeline, özellikle hekime ihtiyacı gittikçe artmaktadır. Hekim ve sağlık personeli sayısının yetersiz olması ve yurt düzeyinde dengesiz dağılımı yüzünden sağlık hizmetlerinde istenen gelişme sağlanamamaktadır. Ülkemizde her alanda yetişmiş hekime, özellikle pratisyen hekime büyük ihtiyaç vardır. </a:t>
            </a:r>
            <a:endParaRPr lang="tr-TR" b="1" dirty="0"/>
          </a:p>
        </p:txBody>
      </p:sp>
      <p:pic>
        <p:nvPicPr>
          <p:cNvPr id="140290" name="Picture 2" descr="http://www.haberdata.com/resimler/haberresimler/n__Amaliyat%2011.jpg"/>
          <p:cNvPicPr>
            <a:picLocks noGrp="1" noChangeAspect="1" noChangeArrowheads="1"/>
          </p:cNvPicPr>
          <p:nvPr>
            <p:ph idx="1"/>
          </p:nvPr>
        </p:nvPicPr>
        <p:blipFill>
          <a:blip r:embed="rId2"/>
          <a:srcRect/>
          <a:stretch>
            <a:fillRect/>
          </a:stretch>
        </p:blipFill>
        <p:spPr bwMode="auto">
          <a:xfrm>
            <a:off x="6286513" y="1285861"/>
            <a:ext cx="2714644" cy="350046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MEKATRONİK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143272"/>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929354"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Mühendislik ilkeleri içinde, makine, elektrik/elektronik mühendisliği ve bilgisayar teknolojisinin eş amaçlı tümleşik bir yapıda gerçekleştirilmesi ve uygulanması olarak tanımlanabilir. Mekatronik Mühendisliği, makine, elektrik-elektronik mühendisliği ve yazılım teknolojisinin, bir ürün içinde entegre olması, bütünleşmesini kapsayan bir mühendislik dalıdır</a:t>
            </a:r>
            <a:endParaRPr lang="tr-TR" sz="1600" dirty="0" smtClean="0">
              <a:solidFill>
                <a:schemeClr val="tx1"/>
              </a:solidFill>
              <a:latin typeface="Arial" pitchFamily="34" charset="0"/>
            </a:endParaRPr>
          </a:p>
        </p:txBody>
      </p:sp>
      <p:sp>
        <p:nvSpPr>
          <p:cNvPr id="10" name="9 Metin kutusu"/>
          <p:cNvSpPr txBox="1"/>
          <p:nvPr/>
        </p:nvSpPr>
        <p:spPr>
          <a:xfrm>
            <a:off x="285720" y="328612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714752"/>
            <a:ext cx="592935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Mühendislik alanının gerektirdiği sayısal, analitik düşünme yeteneği, şekil uzay koordinasyonu gerektirir. </a:t>
            </a:r>
            <a:endParaRPr lang="tr-TR" dirty="0"/>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14282" y="5072074"/>
            <a:ext cx="8643998" cy="141577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t>Mekatronik mühendisliğinin; makine, elektrik-elektronik ve bilgisayar gibi mühendislik alanlarının ilgili konularının, bununla ilgili alanlarında çalışma sahası mevcuttur.</a:t>
            </a:r>
          </a:p>
          <a:p>
            <a:endParaRPr lang="tr-TR"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TURİST REHBERLİĞİ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DİL-1_DİL-2_DİL-3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694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t>Çağdaş turizm anlayışına uygun olarak yabancı dil bilen, turistik yerlerde görev yapabilecek yüksek düzeyde bilgi ve beceriye sahip personel yetiştirmektir. </a:t>
            </a:r>
            <a:endParaRPr lang="tr-TR" sz="19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57562"/>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Turizm rehberliği programına girmek isteyen kişilerin, normalin üstünde bir akademik yeteneğe özellikle akıcı bir dille konuşabilme yeteneğini, güçlü bir belleğe ve ikna gücüne sahip, seyahat etmekten hoşlanan kimseler olmaları beklenir.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Turist rehberleri, turistlik bölgelerde turizm bürolarına bağlı olarak çalışabilirler ya da Turizm ve Tanıtma Bakanlığına bağlı kurumlarda görev alabilirler.</a:t>
            </a:r>
            <a:endParaRPr lang="tr-TR" b="1" dirty="0"/>
          </a:p>
          <a:p>
            <a:endParaRPr lang="tr-TR" b="1" dirty="0"/>
          </a:p>
        </p:txBody>
      </p:sp>
      <p:pic>
        <p:nvPicPr>
          <p:cNvPr id="1026" name="Picture 2" descr="http://www.gazetetrakya.com/haber_resimler/b/20091016-42937.jpg"/>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TURİZM-İŞLETMECİLİĞİ-OTELCİLİK</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YGS-6_TM-1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Turizm ve otelcilik programının amacı, otelcilik ve turizm alanında çalışacak ara </a:t>
            </a:r>
            <a:r>
              <a:rPr lang="tr-TR" sz="2000" dirty="0" err="1" smtClean="0"/>
              <a:t>insangücünü</a:t>
            </a:r>
            <a:r>
              <a:rPr lang="tr-TR" sz="2000" dirty="0" smtClean="0"/>
              <a:t> yetiştirmektir.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Meslekte başarılı olmak için düzgün fizik,</a:t>
            </a:r>
            <a:r>
              <a:rPr lang="tr-TR" dirty="0" err="1" smtClean="0"/>
              <a:t>güleryüz</a:t>
            </a:r>
            <a:r>
              <a:rPr lang="tr-TR" dirty="0" smtClean="0"/>
              <a:t>, sabır, hoşgörü sahibi olma ve çok iyi derecede yabancı dil bilme gibi özellikler gerekir. Turizm ve otelcilik sektöründe çalışmak isteyenler, ayrıca, insanlarla iyi ilişki kurabilmeli, kültürlü ve dinamik olmalıdırlar.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Turizm meslek elemanlarının çoğu, büyük turistlik oteller de dahil olmak üzere pek çok kuruluşta görevlerini sürdürmektedirler.</a:t>
            </a:r>
            <a:endParaRPr lang="tr-TR" b="1" dirty="0"/>
          </a:p>
          <a:p>
            <a:endParaRPr lang="tr-TR" b="1" dirty="0"/>
          </a:p>
        </p:txBody>
      </p:sp>
      <p:pic>
        <p:nvPicPr>
          <p:cNvPr id="141314" name="Picture 2" descr="http://www.bilgisehri.net/wp-content/turizm1.jpg"/>
          <p:cNvPicPr>
            <a:picLocks noGrp="1" noChangeAspect="1" noChangeArrowheads="1"/>
          </p:cNvPicPr>
          <p:nvPr>
            <p:ph idx="1"/>
          </p:nvPr>
        </p:nvPicPr>
        <p:blipFill>
          <a:blip r:embed="rId2"/>
          <a:srcRect/>
          <a:stretch>
            <a:fillRect/>
          </a:stretch>
        </p:blipFill>
        <p:spPr bwMode="auto">
          <a:xfrm>
            <a:off x="6307138" y="1285860"/>
            <a:ext cx="2590800" cy="350046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TÜRK DİLİ VE EDEBİYATI-ÖĞRETMENLİĞİ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TS-2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772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t>Türk dilinin yapısı, gelişmesi, diğer dillerle bağlantısı, Türk Dili edebiyatı,folkloru, kültürü, Türkçenin sorunları ve diğer bilim dallarıyla ilişkileri konularında eğitim ve araştırma yapmaktır</a:t>
            </a:r>
            <a:r>
              <a:rPr lang="tr-TR" sz="2000" dirty="0" smtClean="0"/>
              <a:t>.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ifade (yazılı ve sözlü) yeteneği güçlü.Edebiyatı seven kimseler olması gerekir. </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Türk Dili ve Edebiyatı Bölümü mezunları, kütüphanelerde, arşivlerde, Kültür Bakanlığı’nda, TRT kurulunda görev alabilirler. Yükseköğretim kurumlarında okutman olarak çalışabilirler. Öğretmenlik bölümü mezunları orta dereceli okullarda öğretmenlik yapabilirler. </a:t>
            </a:r>
            <a:endParaRPr lang="tr-TR" b="1" dirty="0"/>
          </a:p>
        </p:txBody>
      </p:sp>
      <p:pic>
        <p:nvPicPr>
          <p:cNvPr id="142338" name="Picture 2" descr="http://www.derki.com/images/sekizinci/cemyazi3.jpg"/>
          <p:cNvPicPr>
            <a:picLocks noGrp="1" noChangeAspect="1" noChangeArrowheads="1"/>
          </p:cNvPicPr>
          <p:nvPr>
            <p:ph idx="1"/>
          </p:nvPr>
        </p:nvPicPr>
        <p:blipFill>
          <a:blip r:embed="rId2"/>
          <a:srcRect/>
          <a:stretch>
            <a:fillRect/>
          </a:stretch>
        </p:blipFill>
        <p:spPr bwMode="auto">
          <a:xfrm>
            <a:off x="6307138" y="1285860"/>
            <a:ext cx="2590800" cy="342902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TÜTÜN EKSPERLİĞİ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Tütün bitkisinin yetiştirilmesinden, tütünün içilecek hale gelinceye kadar geçirdiği evrelerde yapılması gereken tüm işlemlerde çalışacak teknik insan gücünü yetiştirmek ve bu konuda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429000"/>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Hem tarımsal hem de endüstriyel üretim </a:t>
            </a:r>
          </a:p>
          <a:p>
            <a:r>
              <a:rPr lang="tr-TR" dirty="0" smtClean="0"/>
              <a:t>faaliyetlerinden hoşlanması, temel bilimler yanında sosyoloji, ekonomi, psikoloji gibi sosyal bilimlere </a:t>
            </a:r>
          </a:p>
          <a:p>
            <a:r>
              <a:rPr lang="tr-TR" dirty="0" smtClean="0"/>
              <a:t>ilgi duyması ve bu alanlarda başarılı olması gerekir.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Tütün endüstri mühendislerinin başlıca çalışma alanı Tekel Genel Müdürlüğüne bağlı kuruluşlardır.  </a:t>
            </a:r>
          </a:p>
          <a:p>
            <a:endParaRPr lang="tr-TR" b="1" dirty="0"/>
          </a:p>
          <a:p>
            <a:endParaRPr lang="tr-TR" b="1" dirty="0"/>
          </a:p>
        </p:txBody>
      </p:sp>
      <p:pic>
        <p:nvPicPr>
          <p:cNvPr id="143362" name="Picture 2" descr="http://www.ekotrent.com/photos/117708323.jpg"/>
          <p:cNvPicPr>
            <a:picLocks noGrp="1" noChangeAspect="1" noChangeArrowheads="1"/>
          </p:cNvPicPr>
          <p:nvPr>
            <p:ph idx="1"/>
          </p:nvPr>
        </p:nvPicPr>
        <p:blipFill>
          <a:blip r:embed="rId2"/>
          <a:srcRect/>
          <a:stretch>
            <a:fillRect/>
          </a:stretch>
        </p:blipFill>
        <p:spPr bwMode="auto">
          <a:xfrm>
            <a:off x="6357950" y="1285860"/>
            <a:ext cx="2590800" cy="350046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UÇAK ELEKTRİK-ELEKTRONİK-GÖVDE-MOTOR BAKIM</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Uçak gövdesi bakımı elektrik ve elektroniğinin programının amacı, uçak gövdelerinin yapımında çalışacak ara insan gücünü yetiştirmektir. </a:t>
            </a:r>
            <a:br>
              <a:rPr lang="tr-TR" dirty="0" smtClean="0"/>
            </a:b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429000"/>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Uçak gövdesi bakımı programında eğitim görmek isteyen bir kimsenin, genel akademik yetenekten başka, şekil ilişkilerini ve uzay ilişkilerini görebilme gücüne ve çizim yeteneğine sahip dikkatli bir kimse olması beklenir.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Uçak gövdesi bakım teknikerleri Ulaştırma Bakanlığına bağlı uçak fabrikalarında veya bakım, onarım atölyelerinde görev alabilirler. Ülkemizde hava ulaşımı arttıkça ve bu alanda özel sektör işletmeleri de yer aldıkça uçak gövdesi teknikerlerinin çalışma alanları da genişlemektedir.</a:t>
            </a:r>
            <a:endParaRPr lang="tr-TR" b="1" dirty="0"/>
          </a:p>
        </p:txBody>
      </p:sp>
      <p:pic>
        <p:nvPicPr>
          <p:cNvPr id="149505" name="Picture 1" descr="http://ecas.anadolu.edu.tr/img/ugmb03-300x200.jpg"/>
          <p:cNvPicPr>
            <a:picLocks noGrp="1" noChangeAspect="1" noChangeArrowheads="1"/>
          </p:cNvPicPr>
          <p:nvPr>
            <p:ph idx="1"/>
          </p:nvPr>
        </p:nvPicPr>
        <p:blipFill>
          <a:blip r:embed="rId2"/>
          <a:srcRect/>
          <a:stretch>
            <a:fillRect/>
          </a:stretch>
        </p:blipFill>
        <p:spPr bwMode="auto">
          <a:xfrm>
            <a:off x="6215074" y="1285860"/>
            <a:ext cx="2714644" cy="342902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UÇAK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Havada seyreden her türlü aracın tasarlanması ve inşa projelerinin hazırlanması, üretilmesi, bakım ve onarımının teknolojisi ve işletme konularında eğitim ve araştırma yapılır.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429000"/>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Normalin üstünde bir genel akademik yeteneğe sahip, matematik, fizik, kimya ve astronomi konularına ilgili ve bu </a:t>
            </a:r>
          </a:p>
          <a:p>
            <a:r>
              <a:rPr lang="tr-TR" dirty="0" smtClean="0"/>
              <a:t>alanlarda iyice yetişmiş, sabırlı, dikkatli, düzgün şekil çizebilen yaratıcı ve başka insanlarla işbirliği yapabilen, uyumlu bir kimse olması gerekir.</a:t>
            </a:r>
            <a:endParaRPr lang="tr-TR"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 THY, Kara ve Hava Kuvvetlerinde ana bakım üstlerinde, Tusaş, MKE kurumunda ve bazı özel havacılık şirketlerinde çalışılabileceği gibi makine mühendisliği sahalarında da çalışılabilir. Gözlem istasyonları ve rasathanelerde görev alabilirler. Ancak büyük bir çoğunluk mezun olduktan sonra iş bulmakta güçlük çekmektedir.</a:t>
            </a:r>
            <a:endParaRPr lang="tr-TR" b="1" dirty="0"/>
          </a:p>
        </p:txBody>
      </p:sp>
      <p:pic>
        <p:nvPicPr>
          <p:cNvPr id="150530" name="Picture 2" descr="http://www.eads.net/xml/content/OF00000000400004/5/56/41400565.jpg"/>
          <p:cNvPicPr>
            <a:picLocks noGrp="1" noChangeAspect="1" noChangeArrowheads="1"/>
          </p:cNvPicPr>
          <p:nvPr>
            <p:ph idx="1"/>
          </p:nvPr>
        </p:nvPicPr>
        <p:blipFill>
          <a:blip r:embed="rId2"/>
          <a:srcRect/>
          <a:stretch>
            <a:fillRect/>
          </a:stretch>
        </p:blipFill>
        <p:spPr bwMode="auto">
          <a:xfrm>
            <a:off x="6286512" y="1285860"/>
            <a:ext cx="2714644" cy="350046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ULUSLARARASI FİNANS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YGS-6_TM-1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Öğrencilerin yüksek nitelikli bir eğitimle destekleyerek , finansal teori ve uygulamaları kavramlarına yönelik eğitim ve araştırma yapmaktır.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Düşüncelerini söz ve yazı ile en etkin biçimde iletebilen, tarih, sosyoloji, psikoloji, hukuk, ekonomi alanlarına ilgi duyan, en az bir yabancı dili iyi bilen, </a:t>
            </a:r>
          </a:p>
          <a:p>
            <a:r>
              <a:rPr lang="tr-TR" dirty="0" smtClean="0"/>
              <a:t>insan ilişkilerinde başarılı kimseler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Bankalar, sigorta şirketleri,aracı kurumlar,yatırım bankaları gibi finansal kurumlar ve çok uluslu şirketlerde çalışabilirler. Finansal analiz,muhasebe yönetimi,stratejik plânlama yöneticiliği,dealer ve banka yöneticiliği görevleri arasındadır.</a:t>
            </a:r>
            <a:endParaRPr lang="tr-TR" b="1" dirty="0"/>
          </a:p>
          <a:p>
            <a:endParaRPr lang="tr-TR" b="1" dirty="0"/>
          </a:p>
        </p:txBody>
      </p:sp>
      <p:pic>
        <p:nvPicPr>
          <p:cNvPr id="5122" name="Picture 2" descr="http://www.yapi.com.tr/V_Images/2008/sektorel/63731_lehman.jpg"/>
          <p:cNvPicPr>
            <a:picLocks noGrp="1" noChangeAspect="1" noChangeArrowheads="1"/>
          </p:cNvPicPr>
          <p:nvPr>
            <p:ph idx="1"/>
          </p:nvPr>
        </p:nvPicPr>
        <p:blipFill>
          <a:blip r:embed="rId2"/>
          <a:srcRect/>
          <a:stretch>
            <a:fillRect/>
          </a:stretch>
        </p:blipFill>
        <p:spPr bwMode="auto">
          <a:xfrm>
            <a:off x="6307138" y="1285860"/>
            <a:ext cx="2694018" cy="350046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ULUSLAR ARASI İLİŞKİLER</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Bu programda dünya devletlerinin oluşturduğu uluslararası sistemin tarihi, geçirdiği evreler, sistemin siyasi, ekonomik ve hukuksal yapısı, işleyişi gibi konularda, Türkiye'nin bu sistem </a:t>
            </a:r>
          </a:p>
          <a:p>
            <a:r>
              <a:rPr lang="tr-TR" sz="1600" dirty="0" smtClean="0"/>
              <a:t>içinde yerine ve dış ilişkilerine özel ağırlık verilerek eğitim yapılır.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Düşüncelerini söz ve yazı ile en etkin biçimde iletebilen, tarih, sosyoloji, psikoloji, hukuk, ekonomi alanlarına ilgi duyan, en az bir yabancı dili iyi bilen, insan ilişkilerinde başarılı kimseler olmaları gerekir. bu mesleğin üyesi olacak bir kimse için, temsil niteliğine ve genel kültüre sahip olma ve insan ilişkilerinde başarılı olma, aranan en </a:t>
            </a:r>
            <a:r>
              <a:rPr lang="tr-TR" dirty="0" smtClean="0"/>
              <a:t>önemli niteliklerdir.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En önemli çalışma alanları arasında, başta Dışişleri Bakanlığı olmak üzere Maliye ve Gümrük Bakanlığı, Kültür Bakanlığı ve Turizm Bakanlığı gibi devlet daireleri, özel şirketler ve çeşitli kitle haberleşme kuruluşları ve uluslararası bankalar sayılabilir. </a:t>
            </a:r>
          </a:p>
          <a:p>
            <a:endParaRPr lang="tr-TR" b="1" dirty="0"/>
          </a:p>
          <a:p>
            <a:endParaRPr lang="tr-TR" b="1" dirty="0"/>
          </a:p>
        </p:txBody>
      </p:sp>
      <p:pic>
        <p:nvPicPr>
          <p:cNvPr id="10242" name="Picture 2" descr="http://galeri.istanbul.gov.tr/Portals/_default/prGaleri_sMedia/reMediaPhoto/jrsRE_000500x000500StFile/Fokh24mupfv0sk1efz2rlxn.jpg"/>
          <p:cNvPicPr>
            <a:picLocks noGrp="1" noChangeAspect="1" noChangeArrowheads="1"/>
          </p:cNvPicPr>
          <p:nvPr>
            <p:ph idx="1"/>
          </p:nvPr>
        </p:nvPicPr>
        <p:blipFill>
          <a:blip r:embed="rId2"/>
          <a:srcRect/>
          <a:stretch>
            <a:fillRect/>
          </a:stretch>
        </p:blipFill>
        <p:spPr bwMode="auto">
          <a:xfrm>
            <a:off x="6241852" y="1214438"/>
            <a:ext cx="2732484" cy="364331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ULUSLAR ARASI İŞLETME -YÖNETİMİ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Uluslararası alanda çalışabilecek, iki dil bilen yönetici adayları yetiştirme konularında eğitim ve araştırma yapar.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Düşüncelerini söz ve yazı ile en etkin biçimde iletebilen, tarih, sosyoloji, psikoloji, hukuk, ekonomi alanlarına ilgi duyan, en az bir yabancı dili iyi bilen, insan ilişkilerinde başarılı kimseler olmaları gerekir. bu mesleğin üyesi olacak bir kimse için, temsil niteliğine ve genel kültüre sahip olma ve insan ilişkilerinde başarılı olma, aranan en önemli niteliklerdir.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Kamu ve özel sektöre ait bankalar, uluslararası bankalar, çok uluslu şirketlerde çalışabildikleri gibi, kamuya ait bankaların ilgili birimlerinde de görev alabilirler. </a:t>
            </a:r>
          </a:p>
          <a:p>
            <a:endParaRPr lang="tr-TR" b="1" dirty="0"/>
          </a:p>
          <a:p>
            <a:endParaRPr lang="tr-TR" b="1" dirty="0"/>
          </a:p>
        </p:txBody>
      </p:sp>
      <p:pic>
        <p:nvPicPr>
          <p:cNvPr id="3074" name="Picture 2" descr="http://pusulaaracilik.com/Resimler/MaliDanismanlik.jpg"/>
          <p:cNvPicPr>
            <a:picLocks noGrp="1" noChangeAspect="1" noChangeArrowheads="1"/>
          </p:cNvPicPr>
          <p:nvPr>
            <p:ph idx="1"/>
          </p:nvPr>
        </p:nvPicPr>
        <p:blipFill>
          <a:blip r:embed="rId2"/>
          <a:srcRect/>
          <a:stretch>
            <a:fillRect/>
          </a:stretch>
        </p:blipFill>
        <p:spPr bwMode="auto">
          <a:xfrm>
            <a:off x="6307138" y="1182258"/>
            <a:ext cx="2590800" cy="3493359"/>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ÜRETİM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15074" y="1142984"/>
            <a:ext cx="2714644" cy="357190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schemeClr val="tx1"/>
                </a:solidFill>
              </a:rPr>
              <a:t>İmalat sektöründe faaliyet gösteren işletmelerde üretilmesine karar verilen bir ürünün, üretim yöntemleri ile bu yöntemleri gerçekleştirecek  üretim araçlarının tasarımı uygulanması ve  kontrolünde çalışan kişileri yetiştiren bilim dalıdır. </a:t>
            </a:r>
          </a:p>
        </p:txBody>
      </p:sp>
      <p:sp>
        <p:nvSpPr>
          <p:cNvPr id="10" name="9 Metin kutusu"/>
          <p:cNvSpPr txBox="1"/>
          <p:nvPr/>
        </p:nvSpPr>
        <p:spPr>
          <a:xfrm>
            <a:off x="285720" y="285749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286124"/>
            <a:ext cx="5857916"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Üst düzeyde akademik yeteneğe sahip - Planlama ve doğru karar alabilme yeteneği gelişmiş - Sayısal düşünme yeteneğine sahip - Bir işi planlama ve uygulama yeteneğine sahip - Temel bilimlere (fizik kimya) ilgili - İnsanlarla iyi iletişim kurabilen düşüncelerini başkalarına açık bir biçimde aktarabilen - İleri görüşlü yeniliklere açık gelişmeleri takip edebilen ekip çalışmasına yatkın yaratıcı zamanı iyi kullanabilen kimseler olmaları gerekir. </a:t>
            </a:r>
            <a:endParaRPr lang="tr-TR" sz="1400" dirty="0"/>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286388"/>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Günümüzde rekabet şartlarının ağır olması ürünlerin pazar ömürlerinin azalması nedeniyle yaratıcı tasarıma kaliteye estetiğe yüksek teknolojiye ve düşük fiyata sahip olmasını zorunlu kılmaktadır. Üretim mühendisleri bu özelliklere sahip eleman olmaları nedeniyle gelecek de iş bulma olanakları daha da artacaktır. Ayrıca üretim mühendisleri teknik bilgi ve donanımlarını yaratıcılıkları ve girişimcilikleriyle birleştirerek kendi işlerini kurabilirler.</a:t>
            </a:r>
            <a:endParaRPr lang="tr-TR" sz="1600" dirty="0"/>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METEOROLOJİ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285752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Meteoroloji mühendisliği programı, atmosfer olayları konusunda araştırma ve eğitim yapar</a:t>
            </a:r>
            <a:endParaRPr lang="tr-TR" sz="2000" dirty="0" smtClean="0">
              <a:solidFill>
                <a:schemeClr val="tx1"/>
              </a:solidFill>
              <a:latin typeface="Arial" pitchFamily="34" charset="0"/>
            </a:endParaRPr>
          </a:p>
        </p:txBody>
      </p:sp>
      <p:sp>
        <p:nvSpPr>
          <p:cNvPr id="10" name="9 Metin kutusu"/>
          <p:cNvSpPr txBox="1"/>
          <p:nvPr/>
        </p:nvSpPr>
        <p:spPr>
          <a:xfrm>
            <a:off x="285720" y="250030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2928934"/>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 Meteoroloji mühendisliği bölümüne girmek isteyen bir kimsenin normalin üstünde bir genel yeteneğe sahip, matematik, kimya, jeoloji, fizik, astronomi ve coğrafyaya ilgili ve bu alanlarda iyi yetişmiş, sabırlı ve dikkatli bir gözlemci olması gerekir</a:t>
            </a:r>
            <a:endParaRPr lang="tr-TR" dirty="0"/>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072074"/>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t>Meteoroloji mühendisleri devlet kuruluşlarında görev alırlar. Bu nedenle kazançları Devlet Memurları Yasasınca belirlenmiş olup teknik elemanlara ödenen yan ödemelerden yararlanırlar. </a:t>
            </a:r>
            <a:endParaRPr lang="tr-TR"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0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ÜSTÜN ZEKALILAR ÖĞRETMENLİĞİ</a:t>
            </a:r>
            <a:endParaRPr lang="tr-TR" sz="30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15074" y="1214422"/>
            <a:ext cx="2714644"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YGS-6</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Çalıştığı eğitim kurumunda üstün zekalı  öğrencilere çeşitli bilgi, beceri ve tutumları kazandırmak üzere eğitim veren kişidir</a:t>
            </a:r>
            <a:endParaRPr lang="tr-TR" sz="1600" dirty="0" smtClean="0">
              <a:solidFill>
                <a:schemeClr val="tx1"/>
              </a:solidFill>
            </a:endParaRPr>
          </a:p>
        </p:txBody>
      </p:sp>
      <p:sp>
        <p:nvSpPr>
          <p:cNvPr id="10" name="9 Metin kutusu"/>
          <p:cNvSpPr txBox="1"/>
          <p:nvPr/>
        </p:nvSpPr>
        <p:spPr>
          <a:xfrm>
            <a:off x="285720" y="2428868"/>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2928934"/>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Üstün zekalılar  öğretmeni olmak isteyenlerin; -Üst düzeyde genel akademik yeteneğe sahip, Sözel  ve sayısal  yeteneği gelişmiş, Sosyal bilimlerle ve özellikle psikolojiyle ilgili, Düşüncelerini başkalarına açık bir biçimde aktarabilen, İyi bir öğrenme ortamı sağlayabilen, Dikkatli, işine özen gösteren, İnsanlarla iyi iletişim kurabilen; sevecen, hoşgörülü, sabırlı, Öğrencilerin duygu ve düşüncelerini anlayabilen, Kendini geliştirmeye istekli, coşkulu, yaratıcı kimseler olmaları gerekir. </a:t>
            </a:r>
            <a:endParaRPr lang="tr-TR" sz="1400" dirty="0"/>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286388"/>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dirty="0" smtClean="0"/>
              <a:t>Üstün zekalılar öğretmeni Milli Eğitim Bakanlığına bağlı ve özel okullarda bireysel ve grupla eğitim yapabilecek şekilde düzenlenmiş sınıf ortamında çalışır. Çalışma ortamı temiz ve gürültülüdür. Uzun süre ayakta kalabilirler.Çalışırken meslektaşları ve velilerle iletişim halindedirler.</a:t>
            </a:r>
            <a:endParaRPr lang="tr-TR" sz="2000" dirty="0"/>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VETERİNER</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57950" y="1142984"/>
            <a:ext cx="2571768"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MF-3</a:t>
            </a:r>
            <a:endParaRPr lang="tr-TR" b="1" dirty="0"/>
          </a:p>
        </p:txBody>
      </p:sp>
      <p:sp>
        <p:nvSpPr>
          <p:cNvPr id="8" name="7 Metin kutusu"/>
          <p:cNvSpPr txBox="1"/>
          <p:nvPr/>
        </p:nvSpPr>
        <p:spPr>
          <a:xfrm>
            <a:off x="357158"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357158" y="1500174"/>
            <a:ext cx="5857916"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t>Veteriner hekimlik programının amacı, evcil, küçük ve büyükbaş ile kümes hayvanlarının ırklarının ıslahı, üretimi, yetiştirilmesi, verimliliklerinin artırılması, hayvan sağlığının korunması, hastalıklarının tedavisi, salgın hastalıkların önlenmesi, hayvansal ürünlerin (su ürünleri dahil), insan sağlığına uygunluğunun kontrolü, hayvansal ürünlerde kirlenme ve çevre kirliliği konularında eğitim-öğretim ve uygulama yapmaktır</a:t>
            </a:r>
            <a:endParaRPr lang="tr-TR" sz="1400" dirty="0" smtClean="0">
              <a:solidFill>
                <a:schemeClr val="tx1"/>
              </a:solidFill>
            </a:endParaRPr>
          </a:p>
        </p:txBody>
      </p:sp>
      <p:sp>
        <p:nvSpPr>
          <p:cNvPr id="10" name="9 Metin kutusu"/>
          <p:cNvSpPr txBox="1"/>
          <p:nvPr/>
        </p:nvSpPr>
        <p:spPr>
          <a:xfrm>
            <a:off x="357158"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357158" y="3286124"/>
            <a:ext cx="585791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Veterinerlik hekimlik alanında eğitim görmek isteyen bir kimsenin üstün bir akademik yeteneğe sahip, biyoloji ve kimya konularına ilgili ve bu alanlarda başarılı, hayvanlarla ilgilenmekten hoşlanan bir kimse olması gerekir. Ayrıca, kişinin sabırlı ve dikkatli bir gözlemci olması, düşüncelerini başkalarına aktarma (ikna) gücüne sahip bulunması da beklenir</a:t>
            </a:r>
            <a:endParaRPr lang="tr-TR" sz="1400" dirty="0"/>
          </a:p>
        </p:txBody>
      </p:sp>
      <p:sp>
        <p:nvSpPr>
          <p:cNvPr id="12" name="11 Metin kutusu"/>
          <p:cNvSpPr txBox="1"/>
          <p:nvPr/>
        </p:nvSpPr>
        <p:spPr>
          <a:xfrm>
            <a:off x="357158" y="450057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357158" y="4857760"/>
            <a:ext cx="8643998"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t>Tarım, Orman, ve Köy İşleri Bakanlığına bağlı Koruma ve Kontrol Genel Müdürlüğünde,Proje Uygulama ile Teşkilatlanma ve Destekleme Genel </a:t>
            </a:r>
            <a:r>
              <a:rPr lang="tr-TR" sz="1400" dirty="0" err="1" smtClean="0"/>
              <a:t>Müd</a:t>
            </a:r>
            <a:r>
              <a:rPr lang="tr-TR" sz="1400" dirty="0" smtClean="0"/>
              <a:t>.; Tarım İşletmeleri Genel Müdürlüğü hayvan ıslahı ve üretim kurumlarında; veteriner kontrol ve araştırma enstitülerinde; Et ve Balık Kurumu, özel sektör et kombinaları, Süt Endüstrisi Kurumu, Yapağı ve Tiftik A.Ş., Yem Sanayi vb. KİT'lerde sağlık kontrol (teknolojik ve hijyenik), kalite kontrol, üretim, işletme ve yönetiminde; Sağlık Bakanlığında; belediyelerde, Atom Enerjisi, TÜBİTAK araştırma laboratuarlarında; Milli Prodüktivite Merkezi, Devlet Planlama Teşkilatında; ordu hayvan sağlığı ve gıda kontrol hizmetlerinde, ilaç firmaları, hayvansal üretime dayalı gıda sanayinde; halk sağlığı ve çevre sağlığı ile ilgili tüm kamu kurum ve kuruluşlarında görev yapabilmektedir. </a:t>
            </a:r>
            <a:endParaRPr lang="tr-TR" sz="1400" dirty="0"/>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YAZILIM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57950" y="1214422"/>
            <a:ext cx="2571768" cy="378621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Modern yazılım geliştirme süreçlerine, araçlarına ve program dillerine hakim,bağımsız ya da takım halinde yazılım geliştirebilen,</a:t>
            </a:r>
            <a:br>
              <a:rPr lang="tr-TR" sz="1600" dirty="0" smtClean="0"/>
            </a:br>
            <a:r>
              <a:rPr lang="tr-TR" sz="1600" dirty="0" smtClean="0"/>
              <a:t>insan-bilgisayar etkileşimi ve yazılım-donanım ara yüzü hakkında bilgili,endüstrideki problemleri analiz edip, yazılımsal çözümler üretebilen yazılım mühendisleri yetiştirmektir.</a:t>
            </a:r>
            <a:endParaRPr lang="tr-TR" sz="1600" dirty="0" smtClean="0">
              <a:solidFill>
                <a:schemeClr val="tx1"/>
              </a:solidFill>
            </a:endParaRP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571876"/>
            <a:ext cx="5857916"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smtClean="0"/>
              <a:t>Mühendislik biliminin gerektirdiği tüm disiplinlere, sayısal düşünme, yazılım ve bilgisayar konularında yaratıcılık özelliklerine  sahip olunması gerekmektedir. </a:t>
            </a:r>
            <a:endParaRPr lang="tr-TR" sz="2000" dirty="0"/>
          </a:p>
        </p:txBody>
      </p:sp>
      <p:sp>
        <p:nvSpPr>
          <p:cNvPr id="12" name="11 Metin kutusu"/>
          <p:cNvSpPr txBox="1"/>
          <p:nvPr/>
        </p:nvSpPr>
        <p:spPr>
          <a:xfrm>
            <a:off x="285720" y="507207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572140"/>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Bununla beraber, YM farklı sektörlerdeki problemlerin yazılımsal çözümlerini kapsamaktadır. Bu yönü ile disiplinler arası çalışabilme becerileri öne çıkmaktadır. YM, kullanıcıların bilgisayar uygulamaları ve cihazları ile etkileşiminin yarattığı psikolojik durumdan, yazılım proje yönetimine kadar farklı alanlardan öğelerin birleştiği bir çalışma alanıdır.</a:t>
            </a:r>
            <a:endParaRPr lang="tr-TR" sz="1600" dirty="0"/>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YÖNETİM BİLİŞİM SİSTEMLERİ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57950" y="1285860"/>
            <a:ext cx="2571768" cy="357190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TM-1 _YGS-6</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Bilgiyi çağdaş yöntem ve araçlarla işleyecek kuruluşların varlıklarını sürdürüp, aşama yapmaları, kendileri ile ilgili bilgileri üretme, saklama, paylaşma ve değiştirme işlemlerini hızlı ve sağlıklı oluşturmalarını  sağlayacak elemanların yetiştirilmesi konularında eğitim ve araştırma yapar</a:t>
            </a:r>
            <a:endParaRPr lang="tr-TR" sz="1600" dirty="0" smtClean="0">
              <a:solidFill>
                <a:schemeClr val="tx1"/>
              </a:solidFill>
            </a:endParaRP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571876"/>
            <a:ext cx="5857916"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smtClean="0"/>
              <a:t>Bu bölümü tercih edecek adayların dikkat etmeleri gereken en önemli husus; hem bilgisayar bilimleri hem de işletme konularına ilgi duyuyor olmalarıdır.</a:t>
            </a:r>
            <a:endParaRPr lang="tr-TR" sz="2000" dirty="0"/>
          </a:p>
        </p:txBody>
      </p:sp>
      <p:sp>
        <p:nvSpPr>
          <p:cNvPr id="12" name="11 Metin kutusu"/>
          <p:cNvSpPr txBox="1"/>
          <p:nvPr/>
        </p:nvSpPr>
        <p:spPr>
          <a:xfrm>
            <a:off x="285720" y="507207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572140"/>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Devlet kurumları, sosyal güvenlik kurumları ve özel sektöre ait kuruluşlarda, Planlama, düzenleme ve geliştirme ile sosyal verileri düzenleme ve geliştirme ile sosyal verileri düzenleme ve yürütülmesini sağlayacak elemanlar yetiştirilir Kamu ve özel sektöre ait bankalar, uluslararası bankalar ve çok uluslu şirketlerde çalışabilirler </a:t>
            </a:r>
            <a:endParaRPr lang="tr-TR" sz="1600" dirty="0"/>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30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ZİHİNSEL ENGELLİLER ÖĞRETMENLİĞİ</a:t>
            </a:r>
            <a:endParaRPr lang="tr-TR" sz="30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57950" y="1214422"/>
            <a:ext cx="2571768" cy="321471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Programın amacı,bedensel,zihinsel ve toplumsal gelişme ve uyum açısından, normal okul olanaklarından yararlanamayacak kadar büyük farklılıklar gösteren çocukların genel gelişimi ve eğitimi konularında çalışacak öğretmenleri yetiştirmektir</a:t>
            </a:r>
            <a:endParaRPr lang="tr-TR" sz="1600" dirty="0" smtClean="0">
              <a:solidFill>
                <a:schemeClr val="tx1"/>
              </a:solidFill>
            </a:endParaRP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571876"/>
            <a:ext cx="5857916"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200" dirty="0" smtClean="0"/>
              <a:t>Sözel yeteneğin yanı sıra, dikkatli sabırlı  ve başkalarına yardım etmekten hoşlanan kimseler olmaları gerekir.</a:t>
            </a:r>
            <a:endParaRPr lang="tr-TR" sz="2200" dirty="0"/>
          </a:p>
        </p:txBody>
      </p:sp>
      <p:sp>
        <p:nvSpPr>
          <p:cNvPr id="12" name="11 Metin kutusu"/>
          <p:cNvSpPr txBox="1"/>
          <p:nvPr/>
        </p:nvSpPr>
        <p:spPr>
          <a:xfrm>
            <a:off x="285720" y="471488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214950"/>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dirty="0" smtClean="0"/>
              <a:t>Özel eğitim kurumlarında ve sınıflarında, normal ilkokulların bünyesinde açılan alt özel sınıflarda zeka özürlü çocuklara öğretmenlik yaparlar. İlköğretim çağında zihin yetersizliği yüzünden öğrenme güçlüğü olan çocukları eğitecek öğretmenleri yetiştirir.</a:t>
            </a:r>
            <a:endParaRPr lang="tr-TR" sz="2000" dirty="0"/>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ZOOTEKNİ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57950" y="1214422"/>
            <a:ext cx="2571768" cy="342902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Zootekni programının amacı, ürünlerinden yararlanılan hayvanların üretimi, ekonomik verimlerinin geliştirilmesi, bakımları,beslenmeleri ve değerlendirilmeleri konusunda çalışacak insan gücünü yetiştirmek ve araştırma yapmaktır</a:t>
            </a:r>
            <a:endParaRPr lang="tr-TR" sz="1600" dirty="0" smtClean="0">
              <a:solidFill>
                <a:schemeClr val="tx1"/>
              </a:solidFill>
            </a:endParaRP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571876"/>
            <a:ext cx="5857916"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Ziraat mühendisliğinin zootekni alanında çalışmak isteyenlerin normalin üzerinde bir genel akademik yeteneğe sahip, temel bilimlere, özellikle zoolojiye ve kimyaya ilgili ve bu alanda başarılı, inceleme ve araştırma merakı olan kimseler olmaları beklenir.</a:t>
            </a:r>
            <a:endParaRPr lang="tr-TR" sz="1600" dirty="0"/>
          </a:p>
        </p:txBody>
      </p:sp>
      <p:sp>
        <p:nvSpPr>
          <p:cNvPr id="12" name="11 Metin kutusu"/>
          <p:cNvSpPr txBox="1"/>
          <p:nvPr/>
        </p:nvSpPr>
        <p:spPr>
          <a:xfrm>
            <a:off x="285720" y="471488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214950"/>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dirty="0" smtClean="0"/>
              <a:t>Zootekni alanında yetişen ziraat mühendisleri Tarım, Orman, ve Köy işleri Bakanlıklarına bağlı çiftliklerde, araştırma merkezlerinde ve özel çiftliklerde, yem fabrika ve laboratuarlarında çalışabilirler ve kendileri özel çiftlik kurabilirler.</a:t>
            </a:r>
            <a:endParaRPr lang="tr-TR" sz="2000" dirty="0"/>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MİMARLIK</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85860"/>
            <a:ext cx="2621788" cy="321471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Mimarlık bölümü, her çeşit binanın isteğe ve olanaklara göre plan ve projelerinin hazırlanması, yapımının denetlenmesi konularında eğitim ve araştırma yapar. </a:t>
            </a:r>
            <a:endParaRPr lang="tr-TR" sz="1600" dirty="0" smtClean="0">
              <a:solidFill>
                <a:schemeClr val="tx1"/>
              </a:solidFill>
              <a:latin typeface="Arial" pitchFamily="34" charset="0"/>
            </a:endParaRPr>
          </a:p>
        </p:txBody>
      </p:sp>
      <p:sp>
        <p:nvSpPr>
          <p:cNvPr id="10" name="9 Metin kutusu"/>
          <p:cNvSpPr txBox="1"/>
          <p:nvPr/>
        </p:nvSpPr>
        <p:spPr>
          <a:xfrm>
            <a:off x="285720" y="250030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2928934"/>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 Matematik, fizik, resim ve sosyal bilimler (sosyoloji, tarih, sanat tarihi, insan bilimleri ve kültür) alanlarında iyi yetiştirmelidirler. İyi bir mimar, hem sanat ve sosyal bilimlerle ilgili, hem de iş hayatının özelliklerini tanıyan </a:t>
            </a:r>
          </a:p>
          <a:p>
            <a:r>
              <a:rPr lang="tr-TR" sz="1400" dirty="0" smtClean="0"/>
              <a:t>kişidir. Bu nedenle kişinin üstün bir genel akademik yetenek yanında uzay ilişkilerini görebilme (cisimlerin uzayda alacakları durumları göz önünde canlandırabilme), düzgün şekil çizebilme gücüne sahip, yaratıcı bir kimse olması gereklidir</a:t>
            </a:r>
            <a:endParaRPr lang="tr-TR" sz="1400" dirty="0"/>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072074"/>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dirty="0" smtClean="0"/>
              <a:t>Kamu kesiminde çalışan mimarlar genellikle Bayındırlık ve İskân, Ulaştırma Bakanlıklarında ve belediyelerde görev alırlar. Mimarlık serbest çalışmaya elverişli bir meslektir ve bugün özellikle büyük kentlerimizde mimarların birkaçı bir araya gelerek mimarlık bürosu açmayı tercih etmektedirler.</a:t>
            </a:r>
            <a:endParaRPr lang="tr-T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MOLEKÜLER BİYOLOJİ VE GENETİK</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71518" y="1285860"/>
            <a:ext cx="2494614" cy="321471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Moleküler biyoloji ve genetik programının amacı, genetik ve biyoteknoloji alanında eğitim ve araştırma yapmaktır.</a:t>
            </a:r>
            <a:endParaRPr lang="tr-TR" sz="2000" dirty="0" smtClean="0">
              <a:solidFill>
                <a:schemeClr val="tx1"/>
              </a:solidFill>
              <a:latin typeface="Arial" pitchFamily="34" charset="0"/>
            </a:endParaRPr>
          </a:p>
        </p:txBody>
      </p:sp>
      <p:sp>
        <p:nvSpPr>
          <p:cNvPr id="10" name="9 Metin kutusu"/>
          <p:cNvSpPr txBox="1"/>
          <p:nvPr/>
        </p:nvSpPr>
        <p:spPr>
          <a:xfrm>
            <a:off x="285720" y="2786058"/>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214686"/>
            <a:ext cx="585791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Fen derslerinde başarılı olması gerekmektedir. Bu alanında çalışacak kimse, meraklı, gözlemci, sabırlı bir araştırmacı olmalıdır. Bu alanda çalışma bazen yıllarca sürecek araştırmaları gerektirir.</a:t>
            </a:r>
            <a:endParaRPr lang="tr-TR" dirty="0"/>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072074"/>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Moleküler biyologlar üniversitelerin, fen, tıp, ziraat, eczacılık ve veterinerlik fakültelerinde akademisyen olabilirler, TÜBİTAK gibi resmi kurumlarda ve ilaç endüstrisinde araştırmacı, çeşitli sağlık kuruluşlarının laboratuarlarında yönetici olarak görev alabilirler. Bu bölümün esas amacı, uluslararası düzeyde bilim adamı yetiştirmek olup öğrencilerini bu amacı gerçekleştirecek bireyler olarak yetiştirmeye çalışmaktadır.</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MUHASEBE</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15074" y="1214422"/>
            <a:ext cx="2928926"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TM-1 / YGS-6</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Muhasebe programında, kamu ve özel sektör işletmelerinde hizmet, üretim ve faaliyetlerin verimli bir biçimde yürütülmesi için muhasebe alanında gerekli olan ara insan gücünü yetiştirir. </a:t>
            </a:r>
            <a:endParaRPr lang="tr-TR" sz="1600" dirty="0" smtClean="0">
              <a:solidFill>
                <a:schemeClr val="tx1"/>
              </a:solidFill>
              <a:latin typeface="Arial" pitchFamily="34" charset="0"/>
            </a:endParaRPr>
          </a:p>
        </p:txBody>
      </p:sp>
      <p:sp>
        <p:nvSpPr>
          <p:cNvPr id="10" name="9 Metin kutusu"/>
          <p:cNvSpPr txBox="1"/>
          <p:nvPr/>
        </p:nvSpPr>
        <p:spPr>
          <a:xfrm>
            <a:off x="285720" y="250030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2928934"/>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Muhasebeci olmak isteyen bir kimsenin genel akademik yetenek ve sayısal düşünme yeteneğine sahip olması gerekir. Muhasebe programını seçen bir kişinin ayrıca sosyoloji ve psikoloji alanlarına ilgi duyması, sabırlı, dikkatli ve düzenli bir kimse olması beklenir. </a:t>
            </a:r>
            <a:endParaRPr lang="tr-TR" dirty="0"/>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072074"/>
            <a:ext cx="8643998"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t>Muhasebe programını bitirenler kamu ve özel sektörde görev yapabilirler ya da kendilerine muhasebe bürosu açabilirler. Muhasebecilik mesleğinde ilerleme, yetenek ve bilginin başarılı bir çalışma ile kanıtlanmasına bağlıdır</a:t>
            </a:r>
            <a:r>
              <a:rPr lang="tr-TR" sz="1400" dirty="0" smtClean="0"/>
              <a:t>.</a:t>
            </a:r>
            <a:endParaRPr lang="tr-TR"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MÜTERCİM-TERCÜMANLIK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DİL-1_DİL_2_DİL3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Yabancı dilde yazılmış bir metnin başka bir dile yazılı olarak nasıl çevrileceği (mütercim) ve yabancı dille  yapılan  konuşmanın başka bir dile nasıl çevrileceği </a:t>
            </a:r>
          </a:p>
          <a:p>
            <a:r>
              <a:rPr lang="tr-TR" dirty="0" smtClean="0"/>
              <a:t>(tercümanlık) konularında eğitim yapar.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66199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700" dirty="0" smtClean="0"/>
              <a:t>Mütercim tercümanlık programına gireceklerin ise zengin bir genel kültür yanında gramer ve kompozisyonda başarılı ve geniş bir sözcük dağarcığına sahip olmaları gerekir. Özellikle tercümanlık çeşitli tipte insan tanıma olanağı verdiğinden, hareketli bir çalışma ortamından ve </a:t>
            </a:r>
          </a:p>
          <a:p>
            <a:r>
              <a:rPr lang="tr-TR" sz="1700" dirty="0" smtClean="0"/>
              <a:t>sosyal ilişkilerden zevk alanlar için önerilebilir.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Batı dilleri programından mezun olanlar TRT Kurumunda, Dış İşleri Bakanlığında, elçiliklerde, Sanayi ve Ticaret Bakanlığında, turizm acentelerinde ve ticari şirketlerde mütercim-tercüman olarak çalışabilirler. </a:t>
            </a:r>
            <a:endParaRPr lang="tr-TR" b="1" dirty="0"/>
          </a:p>
          <a:p>
            <a:endParaRPr lang="tr-TR" b="1" dirty="0"/>
          </a:p>
        </p:txBody>
      </p:sp>
      <p:pic>
        <p:nvPicPr>
          <p:cNvPr id="11266" name="Picture 2" descr="http://www.edirneyore.com/foto/acibadem-okulu-grubu-kulliy.jpg"/>
          <p:cNvPicPr>
            <a:picLocks noGrp="1" noChangeAspect="1" noChangeArrowheads="1"/>
          </p:cNvPicPr>
          <p:nvPr>
            <p:ph idx="1"/>
          </p:nvPr>
        </p:nvPicPr>
        <p:blipFill>
          <a:blip r:embed="rId2"/>
          <a:srcRect/>
          <a:stretch>
            <a:fillRect/>
          </a:stretch>
        </p:blipFill>
        <p:spPr bwMode="auto">
          <a:xfrm>
            <a:off x="6286512" y="1214423"/>
            <a:ext cx="2714644" cy="364333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1411</TotalTime>
  <Words>5721</Words>
  <Application>Microsoft Office PowerPoint</Application>
  <PresentationFormat>Ekran Gösterisi (4:3)</PresentationFormat>
  <Paragraphs>504</Paragraphs>
  <Slides>55</Slides>
  <Notes>2</Notes>
  <HiddenSlides>0</HiddenSlides>
  <MMClips>0</MMClips>
  <ScaleCrop>false</ScaleCrop>
  <HeadingPairs>
    <vt:vector size="4" baseType="variant">
      <vt:variant>
        <vt:lpstr>Tema</vt:lpstr>
      </vt:variant>
      <vt:variant>
        <vt:i4>1</vt:i4>
      </vt:variant>
      <vt:variant>
        <vt:lpstr>Slayt Başlıkları</vt:lpstr>
      </vt:variant>
      <vt:variant>
        <vt:i4>55</vt:i4>
      </vt:variant>
    </vt:vector>
  </HeadingPairs>
  <TitlesOfParts>
    <vt:vector size="56" baseType="lpstr">
      <vt:lpstr>Gezinti</vt:lpstr>
      <vt:lpstr>MESLEKLERİ TANIYALIM DÖRT YILLIK LİSANS PROGRAMLARI</vt:lpstr>
      <vt:lpstr>MATEMATİK ÖĞRETMENLİĞİ</vt:lpstr>
      <vt:lpstr>MEDYA VE İLETİŞİM SİSTEMLERİ</vt:lpstr>
      <vt:lpstr>MEKATRONİK MÜHENDİSLİĞİ</vt:lpstr>
      <vt:lpstr>METEOROLOJİ MÜHENDİSLİĞİ</vt:lpstr>
      <vt:lpstr>MİMARLIK</vt:lpstr>
      <vt:lpstr>MOLEKÜLER BİYOLOJİ VE GENETİK</vt:lpstr>
      <vt:lpstr>MUHASEBE</vt:lpstr>
      <vt:lpstr>MÜTERCİM-TERCÜMANLIK </vt:lpstr>
      <vt:lpstr>NÜKLÜER ENERJİ MÜHENDİSLİĞİ</vt:lpstr>
      <vt:lpstr>OKUL ÖNCESİ ÖĞRETMENLİĞİ </vt:lpstr>
      <vt:lpstr>ORMAN ENDÜSTRİ MÜHENDİSLİĞİ</vt:lpstr>
      <vt:lpstr>OTEL YÖNETİCİLİĞİ </vt:lpstr>
      <vt:lpstr>OTOMATİV MÜHENDİSLİĞİ</vt:lpstr>
      <vt:lpstr>PAZARLAMA  </vt:lpstr>
      <vt:lpstr>PETROL VE DOĞALGAZ MÜHENDİSLİĞİ </vt:lpstr>
      <vt:lpstr>PEYZAJ MİMARLIĞI </vt:lpstr>
      <vt:lpstr>POLİMER MÜHENDİSLİĞİ </vt:lpstr>
      <vt:lpstr>PSİKOLOJİ </vt:lpstr>
      <vt:lpstr>RADYO TV SİNEMA </vt:lpstr>
      <vt:lpstr>REHBERLİK VE PSİKOLOJİK DANIŞMANLIK </vt:lpstr>
      <vt:lpstr>REKLAM TASARIMI VE İLETİŞİM REKLAMCILIK</vt:lpstr>
      <vt:lpstr>SAĞLIK KURUMLARI-İŞLETMECİLİĞİ YÖNETİCİLİĞİ </vt:lpstr>
      <vt:lpstr>SERAMİK MÜHENDİSLİĞİ </vt:lpstr>
      <vt:lpstr>SERMAYE PİYASASI DENETİM VE DERECELENDİRME </vt:lpstr>
      <vt:lpstr>SEYAHAT İŞLETMECİLİĞİ-TURİZM REHBERLİĞİ  </vt:lpstr>
      <vt:lpstr>SINIF ÖĞRETMENLİĞİ </vt:lpstr>
      <vt:lpstr>SİGORTACILIK VE RİSK YÖNETİMİ</vt:lpstr>
      <vt:lpstr>SİSTEM MÜHENDİSLİĞİ </vt:lpstr>
      <vt:lpstr>SİVİL HAVA ULAŞTIRMA İŞLETMECİLİĞİ </vt:lpstr>
      <vt:lpstr>SİYASET BİLİMİ-KAMU YÖNETİMİ-ULUSLAR ARASI İLİŞKİLER </vt:lpstr>
      <vt:lpstr>SOSYAL BİLGİLER ÖĞRETMENLİĞİ </vt:lpstr>
      <vt:lpstr>SOSYAL HİZMET </vt:lpstr>
      <vt:lpstr>SOSYOLOJİ </vt:lpstr>
      <vt:lpstr>SU ÜRÜNLERİ MÜHENDİSLİĞİ</vt:lpstr>
      <vt:lpstr>TARIM-EKONOMİSİ-İŞLETMECİLİĞİ-MAKİNELERİ </vt:lpstr>
      <vt:lpstr>TARİH-ÖĞRETMENLİĞİ</vt:lpstr>
      <vt:lpstr>TEKSTİL MÜHENDİSLİĞİ </vt:lpstr>
      <vt:lpstr>TIP </vt:lpstr>
      <vt:lpstr>TURİST REHBERLİĞİ </vt:lpstr>
      <vt:lpstr>TURİZM-İŞLETMECİLİĞİ-OTELCİLİK</vt:lpstr>
      <vt:lpstr>TÜRK DİLİ VE EDEBİYATI-ÖĞRETMENLİĞİ</vt:lpstr>
      <vt:lpstr>TÜTÜN EKSPERLİĞİ </vt:lpstr>
      <vt:lpstr>UÇAK ELEKTRİK-ELEKTRONİK-GÖVDE-MOTOR BAKIM</vt:lpstr>
      <vt:lpstr>UÇAK MÜHENDİSLİĞİ</vt:lpstr>
      <vt:lpstr>ULUSLARARASI FİNANS  </vt:lpstr>
      <vt:lpstr>ULUSLAR ARASI İLİŞKİLER</vt:lpstr>
      <vt:lpstr>ULUSLAR ARASI İŞLETME -YÖNETİMİ</vt:lpstr>
      <vt:lpstr>ÜRETİM MÜHENDİSLİĞİ</vt:lpstr>
      <vt:lpstr>ÜSTÜN ZEKALILAR ÖĞRETMENLİĞİ</vt:lpstr>
      <vt:lpstr>VETERİNER</vt:lpstr>
      <vt:lpstr>YAZILIM MÜHENDİSLİĞİ</vt:lpstr>
      <vt:lpstr>YÖNETİM BİLİŞİM SİSTEMLERİ</vt:lpstr>
      <vt:lpstr>ZİHİNSEL ENGELLİLER ÖĞRETMENLİĞİ</vt:lpstr>
      <vt:lpstr>ZOOTEKNİ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ozcan</dc:creator>
  <cp:lastModifiedBy>kullanıcı</cp:lastModifiedBy>
  <cp:revision>284</cp:revision>
  <dcterms:created xsi:type="dcterms:W3CDTF">2010-01-23T17:05:54Z</dcterms:created>
  <dcterms:modified xsi:type="dcterms:W3CDTF">2013-03-26T09:40:17Z</dcterms:modified>
</cp:coreProperties>
</file>