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8" r:id="rId3"/>
    <p:sldId id="257" r:id="rId4"/>
    <p:sldId id="259" r:id="rId5"/>
    <p:sldId id="260" r:id="rId6"/>
    <p:sldId id="261" r:id="rId7"/>
    <p:sldId id="263" r:id="rId8"/>
    <p:sldId id="262" r:id="rId9"/>
    <p:sldId id="265" r:id="rId10"/>
    <p:sldId id="266" r:id="rId11"/>
    <p:sldId id="267" r:id="rId12"/>
    <p:sldId id="268" r:id="rId13"/>
    <p:sldId id="269" r:id="rId14"/>
    <p:sldId id="270" r:id="rId15"/>
    <p:sldId id="271" r:id="rId16"/>
    <p:sldId id="273" r:id="rId17"/>
    <p:sldId id="272"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EF7FACC-8201-4641-A6C4-F30C04EAE3BA}">
          <p14:sldIdLst>
            <p14:sldId id="256"/>
            <p14:sldId id="258"/>
            <p14:sldId id="257"/>
            <p14:sldId id="259"/>
            <p14:sldId id="260"/>
            <p14:sldId id="261"/>
            <p14:sldId id="263"/>
            <p14:sldId id="262"/>
            <p14:sldId id="265"/>
            <p14:sldId id="266"/>
            <p14:sldId id="267"/>
            <p14:sldId id="268"/>
            <p14:sldId id="269"/>
            <p14:sldId id="270"/>
            <p14:sldId id="271"/>
            <p14:sldId id="273"/>
            <p14:sldId id="272"/>
            <p14:sldId id="274"/>
            <p14:sldId id="275"/>
            <p14:sldId id="276"/>
            <p14:sldId id="277"/>
          </p14:sldIdLst>
        </p14:section>
        <p14:section name="Başlıksız Bölüm" id="{DB122BA3-011F-4357-9E9B-7CE34AD8343C}">
          <p14:sldIdLst>
            <p14:sldId id="278"/>
            <p14:sldId id="279"/>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B73C67-F5C0-4801-874E-ADA8E74AC295}" type="datetimeFigureOut">
              <a:rPr lang="tr-TR" smtClean="0"/>
              <a:pPr/>
              <a:t>26.03.2013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3E868-D0BE-41CB-A73A-684E91CA8CD9}" type="slidenum">
              <a:rPr lang="tr-TR" smtClean="0"/>
              <a:pPr/>
              <a:t>‹#›</a:t>
            </a:fld>
            <a:endParaRPr lang="tr-TR"/>
          </a:p>
        </p:txBody>
      </p:sp>
    </p:spTree>
    <p:extLst>
      <p:ext uri="{BB962C8B-B14F-4D97-AF65-F5344CB8AC3E}">
        <p14:creationId xmlns:p14="http://schemas.microsoft.com/office/powerpoint/2010/main" val="28585209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1C085-8A29-4D5E-9EF0-42286CFEDEB5}" type="datetimeFigureOut">
              <a:rPr lang="tr-TR" smtClean="0"/>
              <a:pPr/>
              <a:t>26.03.2013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47543-D7A8-40F8-968B-DB7262698B9A}" type="slidenum">
              <a:rPr lang="tr-TR" smtClean="0"/>
              <a:pPr/>
              <a:t>‹#›</a:t>
            </a:fld>
            <a:endParaRPr lang="tr-TR"/>
          </a:p>
        </p:txBody>
      </p:sp>
    </p:spTree>
    <p:extLst>
      <p:ext uri="{BB962C8B-B14F-4D97-AF65-F5344CB8AC3E}">
        <p14:creationId xmlns:p14="http://schemas.microsoft.com/office/powerpoint/2010/main" val="14695702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6447543-D7A8-40F8-968B-DB7262698B9A}" type="slidenum">
              <a:rPr lang="tr-TR" smtClean="0"/>
              <a:pPr/>
              <a:t>1</a:t>
            </a:fld>
            <a:endParaRPr lang="tr-TR"/>
          </a:p>
        </p:txBody>
      </p:sp>
      <p:sp>
        <p:nvSpPr>
          <p:cNvPr id="5" name="4 Altbilgi Yer Tutucusu"/>
          <p:cNvSpPr>
            <a:spLocks noGrp="1"/>
          </p:cNvSpPr>
          <p:nvPr>
            <p:ph type="ftr" sz="quarter" idx="11"/>
          </p:nvPr>
        </p:nvSpPr>
        <p:spPr/>
        <p:txBody>
          <a:bodyPr/>
          <a:lstStyle/>
          <a:p>
            <a:r>
              <a:rPr lang="tr-TR" smtClean="0"/>
              <a:t>www.altindagram.gov.tr</a:t>
            </a:r>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Altbilgi Yer Tutucusu"/>
          <p:cNvSpPr>
            <a:spLocks noGrp="1"/>
          </p:cNvSpPr>
          <p:nvPr>
            <p:ph type="ftr" sz="quarter" idx="10"/>
          </p:nvPr>
        </p:nvSpPr>
        <p:spPr/>
        <p:txBody>
          <a:bodyPr/>
          <a:lstStyle/>
          <a:p>
            <a:r>
              <a:rPr lang="tr-TR" smtClean="0"/>
              <a:t>www.altindagram.gov.tr</a:t>
            </a:r>
            <a:endParaRPr lang="tr-TR"/>
          </a:p>
        </p:txBody>
      </p:sp>
      <p:sp>
        <p:nvSpPr>
          <p:cNvPr id="5" name="4 Slayt Numarası Yer Tutucusu"/>
          <p:cNvSpPr>
            <a:spLocks noGrp="1"/>
          </p:cNvSpPr>
          <p:nvPr>
            <p:ph type="sldNum" sz="quarter" idx="11"/>
          </p:nvPr>
        </p:nvSpPr>
        <p:spPr/>
        <p:txBody>
          <a:bodyPr/>
          <a:lstStyle/>
          <a:p>
            <a:fld id="{86447543-D7A8-40F8-968B-DB7262698B9A}" type="slidenum">
              <a:rPr lang="tr-TR" smtClean="0"/>
              <a:pPr/>
              <a:t>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2B56FED4-8592-446E-BC6D-BAAB2FCEB350}"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6B2B79C-FB89-4B2A-9E95-B24EE931BA09}" type="datetimeFigureOut">
              <a:rPr lang="tr-TR" smtClean="0"/>
              <a:pPr/>
              <a:t>26.03.2013</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B56FED4-8592-446E-BC6D-BAAB2FCEB350}"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1214422"/>
            <a:ext cx="8458200" cy="1222375"/>
          </a:xfrm>
        </p:spPr>
        <p:txBody>
          <a:bodyPr>
            <a:noAutofit/>
          </a:bodyPr>
          <a:lstStyle/>
          <a:p>
            <a:pPr algn="ctr"/>
            <a:r>
              <a:rPr lang="tr-TR" sz="4400" dirty="0" smtClean="0"/>
              <a:t>MESLEKLERİ TANIYALIM</a:t>
            </a:r>
            <a:br>
              <a:rPr lang="tr-TR" sz="4400" dirty="0" smtClean="0"/>
            </a:br>
            <a:r>
              <a:rPr lang="tr-TR" sz="4400" dirty="0" smtClean="0"/>
              <a:t>DÖRT YILLIK LİSANS PROGRAMLARI </a:t>
            </a:r>
            <a:br>
              <a:rPr lang="tr-TR" sz="4400" dirty="0" smtClean="0"/>
            </a:br>
            <a:endParaRPr lang="tr-TR" sz="4400" dirty="0"/>
          </a:p>
        </p:txBody>
      </p:sp>
      <p:sp>
        <p:nvSpPr>
          <p:cNvPr id="3" name="2 Alt Başlık"/>
          <p:cNvSpPr>
            <a:spLocks noGrp="1"/>
          </p:cNvSpPr>
          <p:nvPr>
            <p:ph type="subTitle" idx="1"/>
          </p:nvPr>
        </p:nvSpPr>
        <p:spPr>
          <a:xfrm>
            <a:off x="428596" y="3645024"/>
            <a:ext cx="8458200" cy="641232"/>
          </a:xfrm>
        </p:spPr>
        <p:txBody>
          <a:bodyPr>
            <a:normAutofit/>
          </a:bodyPr>
          <a:lstStyle/>
          <a:p>
            <a:pPr algn="ctr"/>
            <a:r>
              <a:rPr lang="tr-TR" sz="2800" dirty="0" smtClean="0">
                <a:latin typeface="Aharoni" pitchFamily="2" charset="-79"/>
                <a:cs typeface="Aharoni" pitchFamily="2" charset="-79"/>
              </a:rPr>
              <a:t>Keçiören Rehberlik ve Araştırma Merkezi </a:t>
            </a:r>
            <a:endParaRPr lang="tr-TR" sz="2800" dirty="0">
              <a:latin typeface="Aharoni" pitchFamily="2" charset="-79"/>
              <a:cs typeface="Aharoni" pitchFamily="2" charset="-79"/>
            </a:endParaRPr>
          </a:p>
        </p:txBody>
      </p:sp>
      <p:sp>
        <p:nvSpPr>
          <p:cNvPr id="4" name="3 Metin kutusu"/>
          <p:cNvSpPr txBox="1"/>
          <p:nvPr/>
        </p:nvSpPr>
        <p:spPr>
          <a:xfrm>
            <a:off x="1857356" y="4286256"/>
            <a:ext cx="5786478" cy="369332"/>
          </a:xfrm>
          <a:prstGeom prst="rect">
            <a:avLst/>
          </a:prstGeom>
          <a:noFill/>
        </p:spPr>
        <p:txBody>
          <a:bodyPr wrap="square" rtlCol="0">
            <a:spAutoFit/>
          </a:bodyPr>
          <a:lstStyle/>
          <a:p>
            <a:pPr algn="ctr"/>
            <a:r>
              <a:rPr lang="tr-TR" dirty="0" smtClean="0"/>
              <a:t>www.keciorenram.com.tr</a:t>
            </a:r>
          </a:p>
        </p:txBody>
      </p:sp>
      <p:pic>
        <p:nvPicPr>
          <p:cNvPr id="5" name="Picture 2" descr="C:\Users\kullanıcı\Desktop\Logo Tam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092" y="4797152"/>
            <a:ext cx="1785006" cy="1878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AVRUPA BİRLİĞİ İLİŞKİLERİ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Türkiye’nin Avrupa Topluluğuna tam üyeliğinde, tüm özel ve kamu kuruluşlarının bünyelerinde yapmaları zorunlu yapısal değişiklikleri uygulamaya koyacak, Avrupa Birliğinin, sosyal, ekonomik ve iktisadi mevzuatını izleyen kişidir.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Sosyal Bilimlere, özellikle ekonomi, işletme, sosyoloji, hukuk konularına ilgili ve bu alanda başarılı, Birliğe üye ülkelerden herhangi birinin dilini öğrenmeye istekli olan,Genel kültür düzeyi ve başkaları ile iletişim kurabilme yeteneği gelişmiş,Seyahat etmekten hoşlanan kimseler olmaları gerekir.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Çeşitli meslek odaları, sendikalar, kamu ve özel sektörlerde faaliyet gösteren kuruluşların AB birimlerinde, şubelerinde, AB ile ilgili konularda araştırma ve danışmanlık yapan vakıf ve şirketlerde, dış ticaret firmalarında Gümrük Müşaviri olarak çalışabilirler.</a:t>
            </a:r>
            <a:endParaRPr lang="tr-TR" b="1" dirty="0"/>
          </a:p>
        </p:txBody>
      </p:sp>
      <p:pic>
        <p:nvPicPr>
          <p:cNvPr id="3074" name="Picture 2" descr="http://www.atin.org/images/zamanhatti/1959/AB_Binasi_Strazburg.jpg"/>
          <p:cNvPicPr>
            <a:picLocks noGrp="1" noChangeAspect="1" noChangeArrowheads="1"/>
          </p:cNvPicPr>
          <p:nvPr>
            <p:ph idx="1"/>
          </p:nvPr>
        </p:nvPicPr>
        <p:blipFill>
          <a:blip r:embed="rId2"/>
          <a:srcRect/>
          <a:stretch>
            <a:fillRect/>
          </a:stretch>
        </p:blipFill>
        <p:spPr bwMode="auto">
          <a:xfrm>
            <a:off x="6307138" y="1285860"/>
            <a:ext cx="2590800" cy="342902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Bahçe bİTKİLERİ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Bağ ve bahçelerde çeşitli sebze ve meyvelerin bilimsel yöntemlerle yetiştirilmesi, türlerinin geliştirilmesi, ürünlerin toplanması, korunması ve pazarlanması konularında çalışacak insan gücünü yetiştirmek ve araştırma yapmaktır. </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Temel bilimlere ve özellikle botaniğe karşı ilgili ve bu alanda başarılı, açık havada çalışmaktan hoşlanan, araştırma ve inceleme merakı olan kimseler olması beklenir.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Bahçe bitkileri ziraat mühendisi </a:t>
            </a:r>
            <a:r>
              <a:rPr lang="tr-TR" dirty="0" err="1" smtClean="0"/>
              <a:t>Çukobirlik</a:t>
            </a:r>
            <a:r>
              <a:rPr lang="tr-TR" dirty="0" smtClean="0"/>
              <a:t>, </a:t>
            </a:r>
            <a:r>
              <a:rPr lang="tr-TR" dirty="0" err="1" smtClean="0"/>
              <a:t>Antbirlik</a:t>
            </a:r>
            <a:r>
              <a:rPr lang="tr-TR" dirty="0" smtClean="0"/>
              <a:t> gibi tarım kooperatiflerinde Orman, </a:t>
            </a:r>
          </a:p>
          <a:p>
            <a:r>
              <a:rPr lang="tr-TR" dirty="0" smtClean="0"/>
              <a:t>Tarım ve Köyişleri Bakanlıklarına bağlı fidanlıklarda görev alabilir veya kendisi bahçe bitkileri üretimi yapabilir. </a:t>
            </a:r>
            <a:endParaRPr lang="tr-TR" b="1" dirty="0"/>
          </a:p>
          <a:p>
            <a:endParaRPr lang="tr-TR" b="1" dirty="0"/>
          </a:p>
        </p:txBody>
      </p:sp>
      <p:pic>
        <p:nvPicPr>
          <p:cNvPr id="2050" name="Picture 2" descr="http://www.greenhousecatalog.com/images/greengiantclear.jpg"/>
          <p:cNvPicPr>
            <a:picLocks noGrp="1" noChangeAspect="1" noChangeArrowheads="1"/>
          </p:cNvPicPr>
          <p:nvPr>
            <p:ph idx="1"/>
          </p:nvPr>
        </p:nvPicPr>
        <p:blipFill>
          <a:blip r:embed="rId2"/>
          <a:srcRect/>
          <a:stretch>
            <a:fillRect/>
          </a:stretch>
        </p:blipFill>
        <p:spPr bwMode="auto">
          <a:xfrm>
            <a:off x="6307138" y="1214422"/>
            <a:ext cx="2590800" cy="335758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BALIKÇILIK TEKNOLOJİLERİ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Sularda yaşayan canlıların hayatını ve özelliklerini incelemek, avlanma yöntemlerini belirlemek, ürünlerini değerlendirmek ve işleme teknolojisi,gemi yapımı,onarımı, yönetimi, sualtı tekniği ve kıyı kaptanlığı konularında eğitim ve araştırma yapar.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Sayısal yeteneği ilan biyolojiye ilgili ayrıca ekonomi işletme konularına meraklı kimseler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Tarım ve Köyişleri Bakanlığı’nda denizler ve iç sularda faaliyet gösteren özel kuruluşlarda ve serbest olarak çalışabilirler. </a:t>
            </a:r>
          </a:p>
          <a:p>
            <a:endParaRPr lang="tr-TR" b="1" dirty="0"/>
          </a:p>
          <a:p>
            <a:endParaRPr lang="tr-TR" b="1" dirty="0"/>
          </a:p>
        </p:txBody>
      </p:sp>
      <p:pic>
        <p:nvPicPr>
          <p:cNvPr id="1026" name="Picture 2" descr="http://www.kirikkaletarim.gov.tr/makale_image/2009071491.jpg"/>
          <p:cNvPicPr>
            <a:picLocks noGrp="1" noChangeAspect="1" noChangeArrowheads="1"/>
          </p:cNvPicPr>
          <p:nvPr>
            <p:ph idx="1"/>
          </p:nvPr>
        </p:nvPicPr>
        <p:blipFill>
          <a:blip r:embed="rId2"/>
          <a:srcRect/>
          <a:stretch>
            <a:fillRect/>
          </a:stretch>
        </p:blipFill>
        <p:spPr bwMode="auto">
          <a:xfrm>
            <a:off x="6307138" y="1285860"/>
            <a:ext cx="2590800" cy="335758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BANKACILIK VE FİNANS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142984"/>
            <a:ext cx="2590800" cy="3571899"/>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YGS-6_TM-1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Amacı,bankalarda çeşitli firmaların para kaynakları ile ilgili birimlerde çalışacak elemanları yetiştirmek.</a:t>
            </a:r>
            <a:endParaRPr lang="tr-TR" sz="2000" dirty="0"/>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ve ekonomiye ilgili ve bu alanlarda başarılı,başkaları ile iyi iletişim kurabilen, sabırlı,dikkatli ve yeniliklere açık kimseler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kamu sektöründe ve özel sektörde müşteri temsilcisi,banka müfettişi,dealer (brokır) gibi unvanlarla çalışırlar ve bankaların çeşitli işlemlerini yürütürler. </a:t>
            </a:r>
            <a:endParaRPr lang="tr-TR" smtClean="0"/>
          </a:p>
          <a:p>
            <a:endParaRPr lang="tr-TR" b="1" dirty="0"/>
          </a:p>
          <a:p>
            <a:endParaRPr lang="tr-T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BANKACILIK VE SİGORTACILIK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YGS-6_TM-1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700" dirty="0" smtClean="0"/>
              <a:t>Amacı,bankalarda çeşitli firmaların para kaynakları ile ilgili birimlerde çalışacak elemanları yetiştirmek. Sigortacılık programının amacı, sigorta şirketlerinin ihtiyaç duyduğu elemanları yetiştirmektir.</a:t>
            </a:r>
            <a:endParaRPr lang="tr-TR" sz="17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ve ekonomiye ilgili ve bu alanlarda başarılı,başkaları ile iyi iletişim kurabilen, sabırlı,dikkatli ve yeniliklere açık kimseler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kamu sektöründe ve özel sektörde müşteri temsilcisi,banka müfettişi,dealer (brokır) gibi unvanlarla çalışırlar ve bankaların çeşitli işlemlerini yürütürler. Sigorta şirketlerinde ve sosyal güvenlik kuruluşlarında görev </a:t>
            </a:r>
          </a:p>
          <a:p>
            <a:r>
              <a:rPr lang="tr-TR" dirty="0" smtClean="0"/>
              <a:t>alabilirler. </a:t>
            </a:r>
            <a:endParaRPr lang="tr-TR" b="1" dirty="0"/>
          </a:p>
        </p:txBody>
      </p:sp>
      <p:pic>
        <p:nvPicPr>
          <p:cNvPr id="28674" name="Picture 2" descr="http://www.szorlutml.k12.tr/images/PazarlamaAlaniResimleri/Pazarlama-ve-Perakende-Sigortacilik_clip_image002.gif"/>
          <p:cNvPicPr>
            <a:picLocks noGrp="1" noChangeAspect="1" noChangeArrowheads="1"/>
          </p:cNvPicPr>
          <p:nvPr>
            <p:ph idx="1"/>
          </p:nvPr>
        </p:nvPicPr>
        <p:blipFill>
          <a:blip r:embed="rId2"/>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BASIN YAYIN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Haberin kaynağından başlayarak basın ve yayım aşamasına kadar olan temel bilgi ve uygulamaları, süreli yayınların baskısına ilişkin bilgi ve becerilere yönelik eğitim ve araştırma yapar.</a:t>
            </a:r>
            <a:endParaRPr lang="tr-TR" sz="16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bölümde okumak isteyenlerin akademik yeteneği güçlü düşüncelerini sözlü ve yazılı anlatabilme becerilerine sahip olması beklenir.</a:t>
            </a: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14282" y="5357826"/>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Gazete ve dergilerin yazı işleri ve muhabir kadrolarında, TV’lerde ve reklam firmalarında </a:t>
            </a:r>
          </a:p>
          <a:p>
            <a:r>
              <a:rPr lang="tr-TR" dirty="0" smtClean="0"/>
              <a:t>çalışabilirler. Haber kaynaklarını araştırmak, gündemi takip etmek,görüşmeler </a:t>
            </a:r>
          </a:p>
          <a:p>
            <a:r>
              <a:rPr lang="tr-TR" dirty="0" smtClean="0"/>
              <a:t>yapmak,belge ve doküman sağlamak ve bilgiyi haber merkezlerine iletmek görevleri </a:t>
            </a:r>
          </a:p>
          <a:p>
            <a:r>
              <a:rPr lang="tr-TR" dirty="0" smtClean="0"/>
              <a:t>Arasındadır.</a:t>
            </a:r>
            <a:endParaRPr lang="tr-TR" b="1" dirty="0"/>
          </a:p>
        </p:txBody>
      </p:sp>
      <p:pic>
        <p:nvPicPr>
          <p:cNvPr id="3074" name="Picture 2" descr="http://www.masonzulmu.com/images/gazetekupurleri.jpg"/>
          <p:cNvPicPr>
            <a:picLocks noGrp="1" noChangeAspect="1" noChangeArrowheads="1"/>
          </p:cNvPicPr>
          <p:nvPr>
            <p:ph idx="1"/>
          </p:nvPr>
        </p:nvPicPr>
        <p:blipFill>
          <a:blip r:embed="rId2"/>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Beslenme ve dİYETETİK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YGS-2_MF-3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 Beslenme ve besinlerle ilgili bilimsel ilkelerin, </a:t>
            </a:r>
          </a:p>
          <a:p>
            <a:r>
              <a:rPr lang="tr-TR" sz="1600" dirty="0" smtClean="0"/>
              <a:t>sağlığın korunması ve hastalıkların iyileştirilmesi çalışmalarının uygulanması alanında çalışacak insan gücünü yetiştirmek ve bu alanda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Doğa bilimlerine meraklı ve bu alanda iyi yetişmiş olmaları gerekir. Ayrıca sabırlı, başkaları ile işbirliği yapabilen, </a:t>
            </a:r>
          </a:p>
          <a:p>
            <a:r>
              <a:rPr lang="tr-TR" dirty="0" smtClean="0"/>
              <a:t>düşüncelerini başkalarına aktarıp onları etkileyebilen kimseler bu alanda başarılı olabilirler.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 Diyetisyen olarak sağlık kuruluşlarında yataklı tedavi kurumları diyetisyenliği ve halk </a:t>
            </a:r>
          </a:p>
          <a:p>
            <a:r>
              <a:rPr lang="tr-TR" dirty="0" smtClean="0"/>
              <a:t>sağlığı diyetisyenliği yapabilirler.  Toplu beslenme yapan kuruluşlarda çalışabilirler. </a:t>
            </a:r>
          </a:p>
          <a:p>
            <a:r>
              <a:rPr lang="tr-TR" dirty="0" smtClean="0"/>
              <a:t> Beslenme eğitimcisi ve öğretmen olarak eğitim kurumlarında çalışabilirler.  Araştırma ve endüstri kuruluşlarında görev alabilirler. </a:t>
            </a:r>
            <a:endParaRPr lang="tr-TR" b="1" dirty="0"/>
          </a:p>
        </p:txBody>
      </p:sp>
      <p:pic>
        <p:nvPicPr>
          <p:cNvPr id="1026" name="Picture 2" descr="http://www.hospitaliumgroup.com/images/sayfalar/beslenme.jpg"/>
          <p:cNvPicPr>
            <a:picLocks noGrp="1" noChangeAspect="1" noChangeArrowheads="1"/>
          </p:cNvPicPr>
          <p:nvPr>
            <p:ph idx="1"/>
          </p:nvPr>
        </p:nvPicPr>
        <p:blipFill>
          <a:blip r:embed="rId2"/>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 VE BELGE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Bölümün amacı bilgi kullanıcılarına, araştırmacılara ve karar verme mekanizmasındaki kişilere elektronik ortamda veya kâğıt üzerinde bilgi ve belge hizmeti verebilecek şekilde donatılmış bilgi uzmanı ve yöneticiler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güçlü (düzgün ve akıcı bir dille konuşabilen),  Görsel ve işitsel belleği kuvvetli, - Kendine güvenen, güvenilir, - İnsanları tanıyan ve etkileyebilen, sır saklayabilen, - Sorumluluk sahibi kimseler olmalı.</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endüstri ve ticari işletmeleri, bilgi merkezleri başta olmak üzere arşiv ve evrak yönetimi birimlerinde, Kültür Bakanlığı ve üniversitelere bağlı kütüphane ve araştırma merkezlerinde, dokümantasyon merkezlerinde, kamu kuruluşlarında, belediyelerde, görsel ve yazılı medya kuruluşlarında, bilgi ve belge hizmetine yönelik faaliyet yürüten özel şirketlerde çalışma imkanı bulabilmektedirler. </a:t>
            </a:r>
            <a:endParaRPr lang="tr-TR" sz="1600" b="1" dirty="0"/>
          </a:p>
        </p:txBody>
      </p:sp>
      <p:pic>
        <p:nvPicPr>
          <p:cNvPr id="2050" name="Picture 2" descr="http://ocw.ankara.edu.tr:81/eduCommons/bilgi-ve-belge-yonetimi/belge-yonetimi/belge-yonetimi/belge"/>
          <p:cNvPicPr>
            <a:picLocks noGrp="1" noChangeAspect="1" noChangeArrowheads="1"/>
          </p:cNvPicPr>
          <p:nvPr>
            <p:ph idx="1"/>
          </p:nvPr>
        </p:nvPicPr>
        <p:blipFill>
          <a:blip r:embed="rId2"/>
          <a:srcRect/>
          <a:stretch>
            <a:fillRect/>
          </a:stretch>
        </p:blipFill>
        <p:spPr bwMode="auto">
          <a:xfrm>
            <a:off x="6357950" y="1328736"/>
            <a:ext cx="2571768" cy="331470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BİLİMLERİ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Bilgisayar sistemlerinin yapısı, tasarımı,işleyişi, projelendirilmesi,geliştirilmesi ve bu sistemlerin kullanılması konularında eğitim ve araştırma yapılır.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Karar verme aşamasında sağlıklı ve güvenilir veri toplama veya mevcut verilere hızlı erişim ve eldeki verileri doğru biçimde analiz etmek, yorumlamak çok önemlidir. Bu nedenlerle </a:t>
            </a:r>
            <a:r>
              <a:rPr lang="tr-TR" sz="1600" i="1" dirty="0" smtClean="0"/>
              <a:t>Bilgisayar Bilimleri Bölüm mezunlarının</a:t>
            </a:r>
            <a:r>
              <a:rPr lang="tr-TR" sz="1600" dirty="0" smtClean="0"/>
              <a:t>, çağımızda karar vericilerin kaçınılmaz olarak gereksinim duyacağı niteliklerle donanmış olması esas tır.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Eğitim,yönetim,endüstri,ticaret ve hizmet alanlarında faaliyet gösteren kamu ve özel </a:t>
            </a:r>
          </a:p>
          <a:p>
            <a:r>
              <a:rPr lang="tr-TR" sz="1600" dirty="0" smtClean="0"/>
              <a:t>kuruluşlarda,üniversitelerde bankalarda ve bilgisayar yazılımı ve donanımı ile uğraşan </a:t>
            </a:r>
          </a:p>
          <a:p>
            <a:r>
              <a:rPr lang="tr-TR" sz="1600" dirty="0" smtClean="0"/>
              <a:t>firmalarda; sistem çözümleyiciliği, program ve yazılım uzmanlığı, bilgisayar uzmanlarının </a:t>
            </a:r>
          </a:p>
          <a:p>
            <a:r>
              <a:rPr lang="tr-TR" sz="1600" dirty="0" smtClean="0"/>
              <a:t>kurulması, kontrol sistemlerinin tasarımı, üretimi, danışmanlık ve yönetici mühendislik </a:t>
            </a:r>
          </a:p>
          <a:p>
            <a:r>
              <a:rPr lang="tr-TR" sz="1600" dirty="0" smtClean="0"/>
              <a:t>görevinde çalışabilirler.</a:t>
            </a:r>
            <a:endParaRPr lang="tr-TR" sz="1600" b="1" dirty="0"/>
          </a:p>
        </p:txBody>
      </p:sp>
      <p:pic>
        <p:nvPicPr>
          <p:cNvPr id="35842" name="Picture 2" descr="http://farm4.static.flickr.com/3451/3866333204_70cd47181d.jpg"/>
          <p:cNvPicPr>
            <a:picLocks noGrp="1" noChangeAspect="1" noChangeArrowheads="1"/>
          </p:cNvPicPr>
          <p:nvPr>
            <p:ph idx="1"/>
          </p:nvPr>
        </p:nvPicPr>
        <p:blipFill>
          <a:blip r:embed="rId2"/>
          <a:srcRect/>
          <a:stretch>
            <a:fillRect/>
          </a:stretch>
        </p:blipFill>
        <p:spPr bwMode="auto">
          <a:xfrm>
            <a:off x="6307138" y="1285860"/>
            <a:ext cx="2590800" cy="35719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Bilgisayar mühendisliği programı bilgisayar sistemlerinin yapısı, tasarımı, geliştirilmesi ve bu </a:t>
            </a:r>
          </a:p>
          <a:p>
            <a:r>
              <a:rPr lang="tr-TR" dirty="0" smtClean="0"/>
              <a:t>sistemlerin kullanımları konularında eğitim ve araştırma yapar. </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Normalin ütünde bir genel akademik yeteneğe, üstün bir sayısal düşünme gücüne ve sağlam bir mantığa sahip, dikkatli, sabırlı ve yaratıcı kişiler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Mezunlarının yönetim, eğitim, endüstri, ticaret ve hizmet alanlarında faaliyet gösteren çeşitli kamu kuruluşları ile özel kuruluşlarda, bankalarda, üniversitelerde, bilgisayar donanım ve yazılımı üreten ve pazarlayan firmalarda çalışma olanakları vardır. </a:t>
            </a:r>
            <a:endParaRPr lang="tr-TR" b="1" dirty="0"/>
          </a:p>
          <a:p>
            <a:endParaRPr lang="tr-TR" b="1" dirty="0"/>
          </a:p>
        </p:txBody>
      </p:sp>
      <p:pic>
        <p:nvPicPr>
          <p:cNvPr id="4098" name="Picture 2" descr="http://www.gyte.edu.tr/img/photo/muhf.jpg"/>
          <p:cNvPicPr>
            <a:picLocks noGrp="1" noChangeAspect="1" noChangeArrowheads="1"/>
          </p:cNvPicPr>
          <p:nvPr>
            <p:ph idx="1"/>
          </p:nvPr>
        </p:nvPicPr>
        <p:blipFill>
          <a:blip r:embed="rId2"/>
          <a:srcRect/>
          <a:stretch>
            <a:fillRect/>
          </a:stretch>
        </p:blipFill>
        <p:spPr bwMode="auto">
          <a:xfrm>
            <a:off x="6307138" y="1214422"/>
            <a:ext cx="2590800" cy="335758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AİLE VE TÜKETİCİ BİLİMLERİ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3"/>
          <a:stretch>
            <a:fillRect/>
          </a:stretch>
        </p:blipFill>
        <p:spPr>
          <a:xfrm>
            <a:off x="6307931" y="1214422"/>
            <a:ext cx="2590800"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 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t>Kişi aile ve toplumun refah ve yaşam düzeyinin yükseltilmesi, rahat ve sağlıklı bir yaşam sağlanması için aile ve toplumun değişen ihtiyaçları, çağın değişen koşullarına uygun biçimde mevcut kaynaklardan en üst düzeyde yararlanma yıllarına yönelik  eğitim ve araştırma yapmaktır.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programı seçeceklerin biyolojiye ilgili ,ekonomi, iktisat gibi alanlarda da araştırma yapmayı seven sabırlı kimseler olması gerekir</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meslek liselerinde öğretmenlik yapabildikleri gibi, toplum kalkınmasına ve halk sağlığına yönelik araştırmalar yapan özel sektör ve kamu kuruluşlarında çalışabilirler.</a:t>
            </a:r>
            <a:endParaRPr lang="tr-TR" b="1" dirty="0"/>
          </a:p>
          <a:p>
            <a:endParaRPr lang="tr-T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857256"/>
          </a:xfrm>
        </p:spPr>
        <p:txBody>
          <a:bodyPr>
            <a:noAutofit/>
          </a:bodyPr>
          <a:lstStyle/>
          <a:p>
            <a:pPr algn="ctr"/>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TEKNOLOJİLERİ öğretmeNLİĞİ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İş hayatı ve toplumsal yaşamın, bilgi toplama ve bilgileri işleme ile ilgili konularındaki problemlerin bilgisayarda çözümlenmesi, bilgisayar sistemlerinin kurulması,çalıştırılması </a:t>
            </a:r>
          </a:p>
          <a:p>
            <a:r>
              <a:rPr lang="tr-TR" sz="1600" dirty="0" smtClean="0"/>
              <a:t>ve onarımı ile ilgili eğitim ve araştırma yapmaktır</a:t>
            </a:r>
            <a:r>
              <a:rPr lang="tr-TR" sz="2000" dirty="0" smtClean="0"/>
              <a:t>.</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Genel akademik yeteneğe, üstün bir sayısal düşünme gücüne ve sağlam bir mantığa sahip, dikkatli, sabırlı ve </a:t>
            </a:r>
          </a:p>
          <a:p>
            <a:r>
              <a:rPr lang="tr-TR" dirty="0" smtClean="0"/>
              <a:t>yaratıcı kişiler olmaları gerekir. </a:t>
            </a:r>
            <a:endParaRPr lang="tr-TR"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Meslek liseleri ve özel sektörde bilgisayar programlama ve donanımı konularında </a:t>
            </a:r>
          </a:p>
          <a:p>
            <a:r>
              <a:rPr lang="tr-TR" dirty="0" smtClean="0"/>
              <a:t>öğretmenlik yapabilirler isterlerse Bilgisayar ünitelerinin olduğu kamu ve özel sektöre ait </a:t>
            </a:r>
          </a:p>
          <a:p>
            <a:r>
              <a:rPr lang="tr-TR" dirty="0" smtClean="0"/>
              <a:t>her türlü kurum ve kuruluşlarda çalışabilirler.</a:t>
            </a:r>
            <a:endParaRPr lang="tr-TR" b="1" dirty="0"/>
          </a:p>
          <a:p>
            <a:endParaRPr lang="tr-TR" b="1" dirty="0"/>
          </a:p>
        </p:txBody>
      </p:sp>
      <p:pic>
        <p:nvPicPr>
          <p:cNvPr id="3074" name="Picture 2" descr="http://ozelgonul.k12.tr/data/image/bilgisayar%20s%C4%B1n%C4%B1f%C4%B1.JPG"/>
          <p:cNvPicPr>
            <a:picLocks noGrp="1" noChangeAspect="1" noChangeArrowheads="1"/>
          </p:cNvPicPr>
          <p:nvPr>
            <p:ph idx="1"/>
          </p:nvPr>
        </p:nvPicPr>
        <p:blipFill>
          <a:blip r:embed="rId2"/>
          <a:srcRect/>
          <a:stretch>
            <a:fillRect/>
          </a:stretch>
        </p:blipFill>
        <p:spPr bwMode="auto">
          <a:xfrm>
            <a:off x="6307138" y="1214422"/>
            <a:ext cx="2590800" cy="342902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ENFORMATİK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Büyük ve hızlı bir gelişim içerisinde olan bilgisayar yazılım ve donanım dallarında ihtiyaç duyulan üstün nitelikli, yetenek sahibi, problem çözücü ve analitik düşünebilen elemanlar yetiştirmeyi amaçlamaktadır.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genel akademik yeteneğe, üstün bir sayısal düşünme gücüne ve sağlam bir mantığa sahip, dikkatli, sabırlı ve yaratıcı kişiler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Bilgisayar Enformatik Bölümü’nde bilgisayar enformatik sistemleri üzerine ağırlıklı olmak üzere işletme ve ekonomi konuları için bir program uygulanır.Mezunlar kamu ve özel sektörde iş bulabilirler.</a:t>
            </a:r>
            <a:endParaRPr lang="tr-TR" b="1" dirty="0"/>
          </a:p>
          <a:p>
            <a:endParaRPr lang="tr-TR" b="1" dirty="0"/>
          </a:p>
        </p:txBody>
      </p:sp>
      <p:pic>
        <p:nvPicPr>
          <p:cNvPr id="2050" name="Picture 2" descr="http://www.sanko.k12.tr/proje/Resimler/Bilgisayar%20Programlama%20(1).JPG"/>
          <p:cNvPicPr>
            <a:picLocks noGrp="1" noChangeAspect="1" noChangeArrowheads="1"/>
          </p:cNvPicPr>
          <p:nvPr>
            <p:ph idx="1"/>
          </p:nvPr>
        </p:nvPicPr>
        <p:blipFill>
          <a:blip r:embed="rId2"/>
          <a:srcRect/>
          <a:stretch>
            <a:fillRect/>
          </a:stretch>
        </p:blipFill>
        <p:spPr bwMode="auto">
          <a:xfrm>
            <a:off x="6307138" y="1285860"/>
            <a:ext cx="2590800" cy="35004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BİLİŞİM SİSTEMLERİ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Bilişim Sistemleri Mühendisliği’nin konusu bir organizasyon ve onun bilgi sistemleridir.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genel akademik yeteneğe, üstün bir sayısal düşünme gücüne ve sağlam bir mantığa sahip, dikkatli, sabırlı ve yaratıcı kişiler olmaları gerekir. </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Bu programdan mezun olan kişi, örneğin, bir büyük şirketin bilgisayar ile işlerinin nasıl yürütüleceği konusunda çalışacak. Şu anda, bütün büyük organizasyonların (şirketlerin) IT bölümleri var; mezunların buralarda çalışması hedefleniyor.</a:t>
            </a:r>
            <a:endParaRPr lang="tr-TR" b="1" dirty="0"/>
          </a:p>
          <a:p>
            <a:endParaRPr lang="tr-TR" b="1" dirty="0"/>
          </a:p>
        </p:txBody>
      </p:sp>
      <p:pic>
        <p:nvPicPr>
          <p:cNvPr id="1026" name="Picture 2" descr="http://akademi.okulbilisim.com/library/upload/page/1341/html/03.jpg"/>
          <p:cNvPicPr>
            <a:picLocks noGrp="1" noChangeAspect="1" noChangeArrowheads="1"/>
          </p:cNvPicPr>
          <p:nvPr>
            <p:ph idx="1"/>
          </p:nvPr>
        </p:nvPicPr>
        <p:blipFill>
          <a:blip r:embed="rId2"/>
          <a:srcRect/>
          <a:stretch>
            <a:fillRect/>
          </a:stretch>
        </p:blipFill>
        <p:spPr bwMode="auto">
          <a:xfrm>
            <a:off x="6307138" y="1214422"/>
            <a:ext cx="2590800" cy="357189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BİTKİ KORUMA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Bol ve kaliteli bitkisel ürün elde edebilmek için bitkilerin hastalıklardan ve yabancı otlardan korunması konusunda çalışacak insan gücünü yetiştirmek ve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Bitki koruma alanında çalışmak isteyen kimselerin temel bilimlere, özellikle zooloji ve kimyaya ilgili ve bu alanda başarılı, bilimsel meraka sahip kimseler olmaları beklenir.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Bitki koruma alanında yetişen ziraat mühendisleri, Orman, Tarım ve Köy işleri Bakanlıklarına bağlı zirai mücadele istasyonlarında, Tariş, ÇUKOBİRLİK, Ant birlik gibi kuruluşlarda ve tarım ilaçları yapan fabrikalarda görev alabilirler. </a:t>
            </a:r>
            <a:endParaRPr lang="tr-TR" b="1" dirty="0"/>
          </a:p>
          <a:p>
            <a:endParaRPr lang="tr-TR" b="1" dirty="0"/>
          </a:p>
        </p:txBody>
      </p:sp>
      <p:pic>
        <p:nvPicPr>
          <p:cNvPr id="38914" name="Picture 2" descr="http://www.erzincantarim.gov.tr/site/images/DSC07906.JPG"/>
          <p:cNvPicPr>
            <a:picLocks noGrp="1" noChangeAspect="1" noChangeArrowheads="1"/>
          </p:cNvPicPr>
          <p:nvPr>
            <p:ph idx="1"/>
          </p:nvPr>
        </p:nvPicPr>
        <p:blipFill>
          <a:blip r:embed="rId2"/>
          <a:srcRect/>
          <a:stretch>
            <a:fillRect/>
          </a:stretch>
        </p:blipFill>
        <p:spPr bwMode="auto">
          <a:xfrm>
            <a:off x="6307138" y="1214422"/>
            <a:ext cx="2590800" cy="342902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bİYOKİMYA</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Biyokimya programının amacı, biyolojik bilimler, sağlık bilimleri, beslenme ve çevre olayları </a:t>
            </a:r>
          </a:p>
          <a:p>
            <a:r>
              <a:rPr lang="tr-TR" sz="2000" dirty="0" smtClean="0"/>
              <a:t>ile ilgili konularda araştırma ve eğitim yapmaktır.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Biyoloji ve kimya konularına ilgili ve bu alanlarda başarılı, bilimsel çalışmalara istekli, meraklı, görme sorunu olmayan kimseler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gıda, ilaç, tıbbi kimyasal maddeler, tarım ilaçları, kozmetik ve deterjan sanayileri ve fermantasyon teknolojisine dayalı sanayi kollarında, üniversite, tıbbi tarımsal ve çevre araştırma merkezlerinin rutin işlemler ve araştırma laboratuarlarında görev alabilirler.</a:t>
            </a:r>
            <a:endParaRPr lang="tr-TR" b="1" dirty="0"/>
          </a:p>
        </p:txBody>
      </p:sp>
      <p:pic>
        <p:nvPicPr>
          <p:cNvPr id="37890" name="Picture 2" descr="http://www.istanbuleah.gov.tr/uploads/pics/biyokimya_03.jpg"/>
          <p:cNvPicPr>
            <a:picLocks noGrp="1" noChangeAspect="1" noChangeArrowheads="1"/>
          </p:cNvPicPr>
          <p:nvPr>
            <p:ph idx="1"/>
          </p:nvPr>
        </p:nvPicPr>
        <p:blipFill>
          <a:blip r:embed="rId2"/>
          <a:srcRect/>
          <a:stretch>
            <a:fillRect/>
          </a:stretch>
        </p:blipFill>
        <p:spPr bwMode="auto">
          <a:xfrm>
            <a:off x="6307138" y="1285860"/>
            <a:ext cx="2590800" cy="335758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AKTÜERYA - BİLİMLERİ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0" y="1285860"/>
            <a:ext cx="2621787" cy="342902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YGS-1_MF 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Aktüerya programının amacı, sosyal güvenlik kurumlarında ve sigorta şirketlerinde çalışacak </a:t>
            </a:r>
          </a:p>
          <a:p>
            <a:r>
              <a:rPr lang="tr-TR" sz="2000" dirty="0" smtClean="0"/>
              <a:t>elemanları yetiştirmektir.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Aktüerya programına girmek isteyenlerin analitik düşünme gücüne sahip, matematik ve </a:t>
            </a:r>
          </a:p>
          <a:p>
            <a:r>
              <a:rPr lang="tr-TR" dirty="0" smtClean="0"/>
              <a:t>ekonomiye ilgili ve bu alanlarda başarılı, ayrıntı ile ilgilenmekten sıkılmayan, dikkatli ve </a:t>
            </a:r>
          </a:p>
          <a:p>
            <a:r>
              <a:rPr lang="tr-TR" dirty="0" smtClean="0"/>
              <a:t>yeniliklere açık kimseler olmaları gerekir.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Aktüerler sigorta şirketlerinde, Emekli Sandığı, SGK gibi resmi sosyal </a:t>
            </a:r>
          </a:p>
          <a:p>
            <a:r>
              <a:rPr lang="tr-TR" dirty="0" smtClean="0"/>
              <a:t>güvenlik kurumlarında görev alırlar. Türkiye'de endüstri ve ticaretin gelişmesi ile bu alanda yetişmiş insan gücüne ihtiyaç artmaktadır. </a:t>
            </a:r>
            <a:endParaRPr lang="tr-T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Alman DİLİ ve EDEBİYATI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590800" cy="342902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DİL-1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Alman dili başta olmak üzere Almanca konuşulan ülkelerin kültür edebiyat ve tarihi </a:t>
            </a:r>
          </a:p>
          <a:p>
            <a:r>
              <a:rPr lang="tr-TR" sz="2000" dirty="0" smtClean="0"/>
              <a:t>gelişimleri üzerine eğitim ve araştırma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olmalı,yabancı dile ilgisi olmalı.</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Üniversitelerde, turizm ve kültürle ilgili alanlarda resmi ve özel kuruluşların dış ilişkiler </a:t>
            </a:r>
          </a:p>
          <a:p>
            <a:r>
              <a:rPr lang="tr-TR" dirty="0" smtClean="0"/>
              <a:t>servislerinde ve tercüme işlerinde çalışabilirler. Öğretmenlik sertifikası olanlar okullarda </a:t>
            </a:r>
          </a:p>
          <a:p>
            <a:r>
              <a:rPr lang="tr-TR" dirty="0" smtClean="0"/>
              <a:t>öğretmenlik yapabilirler. Okul ve büro ortamında; meslektaşları, eğitimciler ve yöneticilerle beraber çalışırlar. </a:t>
            </a:r>
            <a:endParaRPr lang="tr-T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Amerikan kültür VE EDEBİYATI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307931" y="1214422"/>
            <a:ext cx="2590800" cy="342902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DİL-1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17. yüzyılda ilk ürünlerini vermeye başlayan ve Amerikalıların yaşayışını ve dünya görüşünü yansıtan Amerikan edebiyatı, her ulusun edebiyatı gibi kendine özgü </a:t>
            </a:r>
          </a:p>
          <a:p>
            <a:r>
              <a:rPr lang="tr-TR" sz="1600" dirty="0" smtClean="0"/>
              <a:t>nitelikleriyle araştırılmakta ve öğretilmektedir.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yetenekleri ve yabancı dil ilgisi olması gerekir.</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TV kanalları, basın yayın organları, Dışişleri Bakanlığı, elçilikler, ve turizm sektöründe </a:t>
            </a:r>
          </a:p>
          <a:p>
            <a:r>
              <a:rPr lang="tr-TR" dirty="0" smtClean="0"/>
              <a:t>çalışabildikleri gibi öğretmenlik sertifikasına sahip olanlar okullarda öğretmenlik yapabilirler. </a:t>
            </a:r>
            <a:endParaRPr lang="tr-T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ANTROPOLOJİ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590800" cy="357190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 -3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 </a:t>
            </a:r>
            <a:r>
              <a:rPr lang="tr-TR" sz="1400" dirty="0" smtClean="0"/>
              <a:t>Evrenin ve dünyanın oluşumu; yaşamın başlangıcı ve gelişimi; insanın biyolojik evrimi; ırkların doğuşu, yayılışı ve fiziksel özellikleri; toplumların ve </a:t>
            </a:r>
          </a:p>
          <a:p>
            <a:r>
              <a:rPr lang="tr-TR" sz="1400" dirty="0" smtClean="0"/>
              <a:t>kültürlerin oluşumu, gelişimi, değişimi ve bu konularla ilgili tarih öncesi, tarihi ve güncel tüm sorunlar üzerinde eğitim ve araştırma yapar</a:t>
            </a:r>
            <a:r>
              <a:rPr lang="tr-TR" sz="2000" dirty="0" smtClean="0"/>
              <a:t>.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Kişinin tarihe, coğrafyaya, sosyolojiye, psikolojiye ve </a:t>
            </a:r>
          </a:p>
          <a:p>
            <a:r>
              <a:rPr lang="tr-TR" dirty="0" smtClean="0"/>
              <a:t>biyolojiye ilgi duyması, insanı ve davranışlarını sabır ve dikkatle incelemeye meraklı, olayları </a:t>
            </a:r>
          </a:p>
          <a:p>
            <a:r>
              <a:rPr lang="tr-TR" dirty="0" smtClean="0"/>
              <a:t>gözlemleme ve gözlemlerinden sonuçlar çıkarma yeteneğine sahip olması beklenir.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Mezunlarının bir kısmı bazı kamu kuruluşlarında yetiştirildikleri alanla </a:t>
            </a:r>
          </a:p>
          <a:p>
            <a:r>
              <a:rPr lang="tr-TR" sz="1400" dirty="0" smtClean="0"/>
              <a:t>ilgili görevler alabilirler. Örneğin, paleoantropoloji programı mezunları MTA Tabiat Tarihi </a:t>
            </a:r>
          </a:p>
          <a:p>
            <a:r>
              <a:rPr lang="tr-TR" sz="1400" dirty="0" smtClean="0"/>
              <a:t>Müzesinde ve diğer müzelerin varsa doğa tarihi bölümlerinde; sosyal antropoloji programı </a:t>
            </a:r>
          </a:p>
          <a:p>
            <a:r>
              <a:rPr lang="tr-TR" sz="1400" dirty="0" smtClean="0"/>
              <a:t>mezunları Orman, Tarım ve Köyişleri Bakanlığı, Bayındırlık ve İskân Bakanlığı, DPT, Kültür </a:t>
            </a:r>
          </a:p>
          <a:p>
            <a:r>
              <a:rPr lang="tr-TR" sz="1400" dirty="0" smtClean="0"/>
              <a:t>Bakanlığı, Turizm Bakanlığı, TRT, Milli Folklor Enstitüsü gibi kuruluşların kültür ve eğitim </a:t>
            </a:r>
          </a:p>
          <a:p>
            <a:r>
              <a:rPr lang="tr-TR" sz="1400" dirty="0" smtClean="0"/>
              <a:t>birimlerinde sosyal araştırmacı olarak görev alabilmektedirler. </a:t>
            </a:r>
            <a:endParaRPr lang="tr-TR"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ARAP DİLİ VE EDEBİYATI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590800" cy="3357586"/>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DİL-3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 Arapça dil bilgisi, çeşitli klasik ve modern Arapça </a:t>
            </a:r>
          </a:p>
          <a:p>
            <a:r>
              <a:rPr lang="tr-TR" sz="1600" dirty="0" smtClean="0"/>
              <a:t>metinlerin Türkçeye çevirileri, Arapça konuşma ve kompozisyon denemeleri ve Arap dili ve edebiyatı ile ilgili eğitim yapılmaktadır. </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ve yabancı dil ilgisi olması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Dışişleri Bakanlığı, Kültür ve Turizm Bakanlığı, arşiv ve kütüphanelerde çalışabilirler ve </a:t>
            </a:r>
          </a:p>
          <a:p>
            <a:r>
              <a:rPr lang="tr-TR" dirty="0" smtClean="0"/>
              <a:t>öğretmenlik sertifikası olanlar imam hatip okullarında öğretmenlik yapabilirler. </a:t>
            </a:r>
          </a:p>
          <a:p>
            <a:endParaRPr lang="tr-TR" b="1" dirty="0"/>
          </a:p>
          <a:p>
            <a:endParaRPr lang="tr-T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ARKEOLOJİ –SANAT TARİHİ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TM-3 – TS -1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Eski uygarlıkları araştırmak,incelemek ve bunları yeryüzüne çıkarmak amacıyla eğitim ve </a:t>
            </a:r>
          </a:p>
          <a:p>
            <a:r>
              <a:rPr lang="tr-TR" sz="2000" dirty="0" smtClean="0"/>
              <a:t>araştırma yapar.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Tarihe ilgili,sabırlı titiz olmaları beklenir.</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MTA,kültür ve Turizm Bakanlıkları,Vakıflar Genel Müdürlüğü ve müzelerde çalışabilir, </a:t>
            </a:r>
          </a:p>
          <a:p>
            <a:r>
              <a:rPr lang="tr-TR" dirty="0" smtClean="0"/>
              <a:t>yabancı dil bilenler rehberlik yapabilirler. . Kazılar yapmak, tarihi eserleri </a:t>
            </a:r>
          </a:p>
          <a:p>
            <a:r>
              <a:rPr lang="tr-TR" dirty="0" smtClean="0"/>
              <a:t>temizlemek, restorasyon çalışmaları yapmak, tarihi alanları belirlemek görevleri </a:t>
            </a:r>
          </a:p>
          <a:p>
            <a:r>
              <a:rPr lang="tr-TR" dirty="0" smtClean="0"/>
              <a:t>Arasındadır.</a:t>
            </a:r>
            <a:endParaRPr lang="tr-TR" b="1" dirty="0"/>
          </a:p>
        </p:txBody>
      </p:sp>
      <p:pic>
        <p:nvPicPr>
          <p:cNvPr id="3074" name="Picture 2" descr="http://zemin.terapad.com/resources/2172/assets/images/818b6ac07d43e94b.jpg"/>
          <p:cNvPicPr>
            <a:picLocks noGrp="1" noChangeAspect="1" noChangeArrowheads="1"/>
          </p:cNvPicPr>
          <p:nvPr>
            <p:ph idx="1"/>
          </p:nvPr>
        </p:nvPicPr>
        <p:blipFill>
          <a:blip r:embed="rId2"/>
          <a:srcRect/>
          <a:stretch>
            <a:fillRect/>
          </a:stretch>
        </p:blipFill>
        <p:spPr bwMode="auto">
          <a:xfrm>
            <a:off x="6307138" y="1201737"/>
            <a:ext cx="2590800" cy="3454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ASTRONOMİ VE UZAY BİLİMLERİ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Uzay Bilimleri ve uzay teknolojisi konusunda eğitim ve araştırma yapmaktır.</a:t>
            </a:r>
            <a:endParaRPr lang="tr-TR" sz="20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akademik yetenek yanında.Sayısal yeteneğin ve fen bilimleri ilgisinin olması gerekir.</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ASELSAN,ROKETSAN,TUBİTAK,TELETAŞ,TUSAŞ,</a:t>
            </a:r>
            <a:r>
              <a:rPr lang="tr-TR" dirty="0" err="1" smtClean="0"/>
              <a:t>HAVELSAN’da</a:t>
            </a:r>
            <a:r>
              <a:rPr lang="tr-TR" dirty="0" smtClean="0"/>
              <a:t> çalışabilirler ve üniversitelerde araştırmacı olarak çalışabilirler. Hava uzay araçlarının tasarımı ve yapımı, uzaya gönderilmesi araçların yerden izlenmesi ve araçlarla haberleşme gibi konular görevleri arasındadır. </a:t>
            </a:r>
            <a:endParaRPr lang="tr-TR" b="1" dirty="0"/>
          </a:p>
        </p:txBody>
      </p:sp>
      <p:pic>
        <p:nvPicPr>
          <p:cNvPr id="22530" name="Picture 2" descr="http://www.ntvmsnbc.com/news/260377.jpg"/>
          <p:cNvPicPr>
            <a:picLocks noGrp="1" noChangeAspect="1" noChangeArrowheads="1"/>
          </p:cNvPicPr>
          <p:nvPr>
            <p:ph idx="1"/>
          </p:nvPr>
        </p:nvPicPr>
        <p:blipFill>
          <a:blip r:embed="rId2"/>
          <a:srcRect/>
          <a:stretch>
            <a:fillRect/>
          </a:stretch>
        </p:blipFill>
        <p:spPr bwMode="auto">
          <a:xfrm>
            <a:off x="6307138" y="1285860"/>
            <a:ext cx="2590800" cy="335758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1415</TotalTime>
  <Words>2418</Words>
  <Application>Microsoft Office PowerPoint</Application>
  <PresentationFormat>Ekran Gösterisi (4:3)</PresentationFormat>
  <Paragraphs>256</Paragraphs>
  <Slides>24</Slides>
  <Notes>2</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Gezinti</vt:lpstr>
      <vt:lpstr>MESLEKLERİ TANIYALIM DÖRT YILLIK LİSANS PROGRAMLARI  </vt:lpstr>
      <vt:lpstr>AİLE VE TÜKETİCİ BİLİMLERİ</vt:lpstr>
      <vt:lpstr>AKTÜERYA - BİLİMLERİ</vt:lpstr>
      <vt:lpstr>Alman DİLİ ve EDEBİYATI </vt:lpstr>
      <vt:lpstr>Amerikan kültür VE EDEBİYATI</vt:lpstr>
      <vt:lpstr>ANTROPOLOJİ</vt:lpstr>
      <vt:lpstr>ARAP DİLİ VE EDEBİYATI</vt:lpstr>
      <vt:lpstr>ARKEOLOJİ –SANAT TARİHİ</vt:lpstr>
      <vt:lpstr>ASTRONOMİ VE UZAY BİLİMLERİ</vt:lpstr>
      <vt:lpstr>AVRUPA BİRLİĞİ İLİŞKİLERİ</vt:lpstr>
      <vt:lpstr>Bahçe bİTKİLERİ</vt:lpstr>
      <vt:lpstr>BALIKÇILIK TEKNOLOJİLERİ MÜHENDİSLİĞİ</vt:lpstr>
      <vt:lpstr>BANKACILIK VE FİNANS </vt:lpstr>
      <vt:lpstr>BANKACILIK VE SİGORTACILIK </vt:lpstr>
      <vt:lpstr>BASIN YAYIN </vt:lpstr>
      <vt:lpstr>Beslenme ve dİYETETİK </vt:lpstr>
      <vt:lpstr>BİLGİ VE BELGE YÖNETİMİ</vt:lpstr>
      <vt:lpstr>BİLGİSAYAR BİLİMLERİ </vt:lpstr>
      <vt:lpstr>BİLGİSAYAR MÜHENDİSLİĞİ </vt:lpstr>
      <vt:lpstr>Bilgisayar TEKNOLOJİLERİ öğretmeNLİĞİ</vt:lpstr>
      <vt:lpstr>BİLGİSAYAR ENFORMATİK </vt:lpstr>
      <vt:lpstr>BİLİŞİM SİSTEMLERİ MÜHENDİSLİĞİ </vt:lpstr>
      <vt:lpstr>BİTKİ KORUMA </vt:lpstr>
      <vt:lpstr>bİYOKİMYA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ozcan</dc:creator>
  <cp:lastModifiedBy>win 7</cp:lastModifiedBy>
  <cp:revision>286</cp:revision>
  <dcterms:created xsi:type="dcterms:W3CDTF">2010-01-23T17:05:54Z</dcterms:created>
  <dcterms:modified xsi:type="dcterms:W3CDTF">2013-03-26T11:41:16Z</dcterms:modified>
</cp:coreProperties>
</file>