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81" r:id="rId3"/>
    <p:sldId id="282" r:id="rId4"/>
    <p:sldId id="283" r:id="rId5"/>
    <p:sldId id="284" r:id="rId6"/>
    <p:sldId id="285" r:id="rId7"/>
    <p:sldId id="286" r:id="rId8"/>
    <p:sldId id="287" r:id="rId9"/>
    <p:sldId id="288" r:id="rId10"/>
    <p:sldId id="289"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73C67-F5C0-4801-874E-ADA8E74AC295}" type="datetimeFigureOut">
              <a:rPr lang="tr-TR" smtClean="0"/>
              <a:pPr/>
              <a:t>26.03.2013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C085-8A29-4D5E-9EF0-42286CFEDEB5}" type="datetimeFigureOut">
              <a:rPr lang="tr-TR" smtClean="0"/>
              <a:pPr/>
              <a:t>26.03.2013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6447543-D7A8-40F8-968B-DB7262698B9A}" type="slidenum">
              <a:rPr lang="tr-TR" smtClean="0"/>
              <a:pPr/>
              <a:t>1</a:t>
            </a:fld>
            <a:endParaRPr lang="tr-TR"/>
          </a:p>
        </p:txBody>
      </p:sp>
      <p:sp>
        <p:nvSpPr>
          <p:cNvPr id="5" name="4 Altbilgi Yer Tutucusu"/>
          <p:cNvSpPr>
            <a:spLocks noGrp="1"/>
          </p:cNvSpPr>
          <p:nvPr>
            <p:ph type="ftr" sz="quarter" idx="11"/>
          </p:nvPr>
        </p:nvSpPr>
        <p:spPr/>
        <p:txBody>
          <a:bodyPr/>
          <a:lstStyle/>
          <a:p>
            <a:r>
              <a:rPr lang="tr-TR" smtClean="0"/>
              <a:t>www.altindagram.gov.tr</a:t>
            </a: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B2B79C-FB89-4B2A-9E95-B24EE931BA09}" type="datetimeFigureOut">
              <a:rPr lang="tr-TR" smtClean="0"/>
              <a:pPr/>
              <a:t>26.03.2013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kpgercegi.com/akpnin-ekonomi-politikas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1214422"/>
            <a:ext cx="8458200" cy="1222375"/>
          </a:xfrm>
        </p:spPr>
        <p:txBody>
          <a:bodyPr>
            <a:noAutofit/>
          </a:bodyPr>
          <a:lstStyle/>
          <a:p>
            <a:pPr algn="ctr"/>
            <a:r>
              <a:rPr lang="tr-TR" sz="4400" dirty="0" smtClean="0"/>
              <a:t>MESLEKLERİ TANIYALIM</a:t>
            </a:r>
            <a:br>
              <a:rPr lang="tr-TR" sz="4400" dirty="0" smtClean="0"/>
            </a:br>
            <a:r>
              <a:rPr lang="tr-TR" sz="4400" dirty="0" smtClean="0"/>
              <a:t>DÖRT YILLIK LİSANS PROGRAMLARI </a:t>
            </a:r>
            <a:br>
              <a:rPr lang="tr-TR" sz="4400" dirty="0" smtClean="0"/>
            </a:br>
            <a:endParaRPr lang="tr-TR" sz="4400" dirty="0"/>
          </a:p>
        </p:txBody>
      </p:sp>
      <p:sp>
        <p:nvSpPr>
          <p:cNvPr id="3" name="2 Alt Başlık"/>
          <p:cNvSpPr>
            <a:spLocks noGrp="1"/>
          </p:cNvSpPr>
          <p:nvPr>
            <p:ph type="subTitle" idx="1"/>
          </p:nvPr>
        </p:nvSpPr>
        <p:spPr>
          <a:xfrm>
            <a:off x="428596" y="3645024"/>
            <a:ext cx="8458200" cy="641232"/>
          </a:xfrm>
        </p:spPr>
        <p:txBody>
          <a:bodyPr>
            <a:normAutofit/>
          </a:bodyPr>
          <a:lstStyle/>
          <a:p>
            <a:pPr algn="ctr"/>
            <a:r>
              <a:rPr lang="tr-TR" sz="2800" dirty="0" smtClean="0">
                <a:latin typeface="Aharoni" pitchFamily="2" charset="-79"/>
                <a:cs typeface="Aharoni" pitchFamily="2" charset="-79"/>
              </a:rPr>
              <a:t>Keçiören Rehberlik ve Araştırma Merkezi </a:t>
            </a:r>
            <a:endParaRPr lang="tr-TR" sz="2800" dirty="0">
              <a:latin typeface="Aharoni" pitchFamily="2" charset="-79"/>
              <a:cs typeface="Aharoni" pitchFamily="2" charset="-79"/>
            </a:endParaRPr>
          </a:p>
        </p:txBody>
      </p:sp>
      <p:sp>
        <p:nvSpPr>
          <p:cNvPr id="4" name="3 Metin kutusu"/>
          <p:cNvSpPr txBox="1"/>
          <p:nvPr/>
        </p:nvSpPr>
        <p:spPr>
          <a:xfrm>
            <a:off x="1857356" y="4286256"/>
            <a:ext cx="5786478" cy="369332"/>
          </a:xfrm>
          <a:prstGeom prst="rect">
            <a:avLst/>
          </a:prstGeom>
          <a:noFill/>
        </p:spPr>
        <p:txBody>
          <a:bodyPr wrap="square" rtlCol="0">
            <a:spAutoFit/>
          </a:bodyPr>
          <a:lstStyle/>
          <a:p>
            <a:pPr algn="ctr"/>
            <a:r>
              <a:rPr lang="tr-TR" dirty="0" smtClean="0"/>
              <a:t>www.keciorenram.com.tr</a:t>
            </a:r>
          </a:p>
        </p:txBody>
      </p:sp>
      <p:pic>
        <p:nvPicPr>
          <p:cNvPr id="5" name="Picture 2" descr="C:\Users\kullanıcı\Desktop\Logo Tam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092" y="4797152"/>
            <a:ext cx="1785006" cy="1878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ÇOCUK GELİŞİMİ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YGS-5_TM-3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Çocukların sağlık,gelişim,beslenme ve eğitimine yönelik eğitim ve araştırma yapmaktır.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Çocuklarla çalışmayı seven iyi iletişim kurabilen kimseler olmaları gerekir. </a:t>
            </a:r>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Ana okulu, kreş ve özel okullarda çalışabilirler. Çocukların bedensel zihinsel, duygusal ve toplumsal yönden gelişimleri için program hazırlamak, uygulamak, ana-babaları çocuklarına ilişkin çeşitli sorunlarında yol göstermek görevleri arasındadır.</a:t>
            </a:r>
            <a:endParaRPr lang="tr-TR" b="1" dirty="0"/>
          </a:p>
          <a:p>
            <a:endParaRPr lang="tr-TR" b="1" dirty="0"/>
          </a:p>
        </p:txBody>
      </p:sp>
      <p:pic>
        <p:nvPicPr>
          <p:cNvPr id="2050" name="Picture 2" descr="http://okulweb.meb.gov.tr/41/06/309543/image/Cocuk_Gelisimi01.jpg"/>
          <p:cNvPicPr>
            <a:picLocks noGrp="1" noChangeAspect="1" noChangeArrowheads="1"/>
          </p:cNvPicPr>
          <p:nvPr>
            <p:ph idx="1"/>
          </p:nvPr>
        </p:nvPicPr>
        <p:blipFill>
          <a:blip r:embed="rId2"/>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DENİZ İŞLETMELİCİLİĞİ VE YÖNETİMİ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Denizcilik işletmeciliği ve yöneticiliği programının amacı, deniz taşımacılığının işletme ve </a:t>
            </a:r>
          </a:p>
          <a:p>
            <a:r>
              <a:rPr lang="tr-TR" dirty="0" smtClean="0"/>
              <a:t>yönetimi alanında çalışacak insan gücünü yetiştirmektir.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Sosyal bilimlere, özellikle ekonomi ve işletme konularına ilgi duyması ve bu alanda başarılı, bir yabancı dil öğrenmeye </a:t>
            </a:r>
          </a:p>
          <a:p>
            <a:r>
              <a:rPr lang="tr-TR" sz="1600" dirty="0" smtClean="0"/>
              <a:t>hevesli ve yetenekli, başkalarını ikna edebilen, girişimci, yaratıcı,açık havada çalışmaktan ve uzun süre deniz yolculuklarından hoşlanan bir kimse olması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Deniz işletmeciliği ve yöneticiliği programını bitirenlere "Denizcilik İşletmecisi" unvanı </a:t>
            </a:r>
          </a:p>
          <a:p>
            <a:r>
              <a:rPr lang="tr-TR" dirty="0" smtClean="0"/>
              <a:t>verilmektedir. Denizcilik işletmecisi ve yöneticisi Ulaştırma Bakanlığına veya özel deniz taşıma şirketlerine bağlı gemilerde ve limanlarda çalışabilir.</a:t>
            </a:r>
            <a:endParaRPr lang="tr-TR" sz="2000" b="1" dirty="0"/>
          </a:p>
          <a:p>
            <a:endParaRPr lang="tr-TR" b="1" dirty="0"/>
          </a:p>
        </p:txBody>
      </p:sp>
      <p:pic>
        <p:nvPicPr>
          <p:cNvPr id="52226" name="Picture 2" descr="http://www.resimarsivi.net/data/media/114/izmir-liman.jpg"/>
          <p:cNvPicPr>
            <a:picLocks noGrp="1" noChangeAspect="1" noChangeArrowheads="1"/>
          </p:cNvPicPr>
          <p:nvPr>
            <p:ph idx="1"/>
          </p:nvPr>
        </p:nvPicPr>
        <p:blipFill>
          <a:blip r:embed="rId2"/>
          <a:srcRect/>
          <a:stretch>
            <a:fillRect/>
          </a:stretch>
        </p:blipFill>
        <p:spPr bwMode="auto">
          <a:xfrm>
            <a:off x="6307138" y="1285860"/>
            <a:ext cx="2694018" cy="3571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DENİZ ULAŞTIRMA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YGS-1_MF-4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Deniz ulaştırma işletme mühendisliği bölümünün amacı hem denizde güverte ve makine zabiti hem de denizcilik acentelerinde çalışacak elemanları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1577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700" dirty="0" smtClean="0"/>
              <a:t>Deniz ulaştırma işletme mühendisliği dalında okumak isteyenlerin matematiğe ve sosyal bilimlere özellikle hukuk ve ekonomiye ilgili, başkaları ile iyi iletişim kurabilen, başkalarını etkileyebilen ve sistemli çalışabilen kimseler olmaları gerekir. </a:t>
            </a:r>
            <a:endParaRPr lang="tr-TR" sz="1700"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Deniz ulaştırma işletme mühendisleri Ulaştırma Bakanlığına veya özel sektöre ait denizcilik kuruluşlarında görev alırlar. Denizde görev yapacak elemanlar için iş bulma sansı çok yüksektir. </a:t>
            </a:r>
            <a:endParaRPr lang="tr-TR" b="1" dirty="0"/>
          </a:p>
          <a:p>
            <a:endParaRPr lang="tr-TR" b="1" dirty="0"/>
          </a:p>
        </p:txBody>
      </p:sp>
      <p:pic>
        <p:nvPicPr>
          <p:cNvPr id="51202" name="Picture 2" descr="http://www.persemberotasi.com/resim/gemiadami.jpg"/>
          <p:cNvPicPr>
            <a:picLocks noGrp="1" noChangeAspect="1" noChangeArrowheads="1"/>
          </p:cNvPicPr>
          <p:nvPr>
            <p:ph idx="1"/>
          </p:nvPr>
        </p:nvPicPr>
        <p:blipFill>
          <a:blip r:embed="rId2"/>
          <a:srcRect/>
          <a:stretch>
            <a:fillRect/>
          </a:stretch>
        </p:blipFill>
        <p:spPr bwMode="auto">
          <a:xfrm>
            <a:off x="6215074" y="1214422"/>
            <a:ext cx="2682864" cy="3571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Deri programının amacı deri, pamuk ve yünün işlenmesi ile ilgili teknolojiyi geliştirme alanında çalışacak insan gücünü yetiştirmek ve bu alanda araştırma yapmaktır.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Deri alanında çalışacak kimselerin temel bilimlere ilgili ve bu alanda başarılı, inceleme ve araştırmaya meraklı, yaratıcı kişiler olmaları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Deri ve lif teknolojisi alanında yetişen ziraat mühendisleri özel sektöre ait deri işletmelerinde, kamu sektörüne ait deri ve lif işleme fabrikalarında çalışabilirler.</a:t>
            </a:r>
          </a:p>
          <a:p>
            <a:endParaRPr lang="tr-TR" b="1" dirty="0"/>
          </a:p>
          <a:p>
            <a:endParaRPr lang="tr-TR" b="1" dirty="0"/>
          </a:p>
        </p:txBody>
      </p:sp>
      <p:pic>
        <p:nvPicPr>
          <p:cNvPr id="50178" name="Picture 2" descr="http://profile.ak.fbcdn.net/object2/833/31/n5894022662_7831.jpg"/>
          <p:cNvPicPr>
            <a:picLocks noGrp="1" noChangeAspect="1" noChangeArrowheads="1"/>
          </p:cNvPicPr>
          <p:nvPr>
            <p:ph idx="1"/>
          </p:nvPr>
        </p:nvPicPr>
        <p:blipFill>
          <a:blip r:embed="rId2"/>
          <a:srcRect/>
          <a:stretch>
            <a:fillRect/>
          </a:stretch>
        </p:blipFill>
        <p:spPr bwMode="auto">
          <a:xfrm>
            <a:off x="6286512" y="1214422"/>
            <a:ext cx="2714644" cy="350046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DİL BİLİM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DİL-1_DİL-2_DİL-3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Ülkeler arasında farklı olarak kullanılan iletişim sistemin  yapısı kullanımı ve tarihindeki ortak kullanımı ve tarihindeki ortak noktalar üzerinde eğitim ve araştırma yapılmaktır.</a:t>
            </a:r>
            <a:endParaRPr lang="tr-TR"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 ve yabancı dil ilgisi olması gerekmektedir.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Dille ilgili kurumlarda araştırmacı olarak çalışabilirler. Türkçe, Fransızca, İngilizce ve </a:t>
            </a:r>
          </a:p>
          <a:p>
            <a:r>
              <a:rPr lang="tr-TR" dirty="0" smtClean="0"/>
              <a:t>Almanca öğretmenliği yapabilirler.  </a:t>
            </a:r>
          </a:p>
          <a:p>
            <a:endParaRPr lang="tr-TR" b="1" dirty="0"/>
          </a:p>
          <a:p>
            <a:endParaRPr lang="tr-TR" b="1" dirty="0"/>
          </a:p>
        </p:txBody>
      </p:sp>
      <p:pic>
        <p:nvPicPr>
          <p:cNvPr id="49154" name="Picture 2" descr="http://www.haber.gen.tr/src/external_images/0d853efcbc1b70c0.jpg"/>
          <p:cNvPicPr>
            <a:picLocks noGrp="1" noChangeAspect="1" noChangeArrowheads="1"/>
          </p:cNvPicPr>
          <p:nvPr>
            <p:ph idx="1"/>
          </p:nvPr>
        </p:nvPicPr>
        <p:blipFill>
          <a:blip r:embed="rId2"/>
          <a:srcRect/>
          <a:stretch>
            <a:fillRect/>
          </a:stretch>
        </p:blipFill>
        <p:spPr bwMode="auto">
          <a:xfrm>
            <a:off x="6357950" y="1285860"/>
            <a:ext cx="2643206" cy="34290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DİŞ HEKİMLİĞİ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MF-5</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Ağız boşluğunun ve diş sağlığının korunması, diş ve diş etleri hastalıklarının tedavisi, diş ve çene ameliyatları ile takma diş yapımı konularında çalışacak diş hekimlerini yetiştirir ve bu alanda 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 Üstün bir akademik yeteneğin yanı sıra fen derslerinde başarılı olmak gerekir. Diş hekimliği eğitiminin uygulamalı kısmı, el ve parmak becerisi, uzay ilişkileri yeteneği ve estetik görüş gerektirmektedir.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Diş hekimleri, serbest çalışabilecekleri gibi bir devlet kuruluşunda da görev alabilirler. </a:t>
            </a:r>
          </a:p>
          <a:p>
            <a:r>
              <a:rPr lang="tr-TR" sz="1600" dirty="0" smtClean="0"/>
              <a:t>Muayenehane açacak bir diş hekiminin önce Türk Tabipler Odasına başvurması, Sağlık </a:t>
            </a:r>
          </a:p>
          <a:p>
            <a:r>
              <a:rPr lang="tr-TR" sz="1600" dirty="0" smtClean="0"/>
              <a:t>Bakanlığından muayenehane açma izni alması ve durumu Maliye ve Gümrük Bakanlığına </a:t>
            </a:r>
          </a:p>
          <a:p>
            <a:r>
              <a:rPr lang="tr-TR" sz="1600" dirty="0" smtClean="0"/>
              <a:t>bildirmesi gerekir.</a:t>
            </a:r>
            <a:endParaRPr lang="tr-TR" sz="1600" b="1" dirty="0"/>
          </a:p>
          <a:p>
            <a:endParaRPr lang="tr-TR" sz="1600" b="1" dirty="0"/>
          </a:p>
        </p:txBody>
      </p:sp>
      <p:pic>
        <p:nvPicPr>
          <p:cNvPr id="48130" name="Picture 2" descr="http://www.ozgunresimler.com/data/media/912/dis-tedavisinde-hipnoz-tart.jpg"/>
          <p:cNvPicPr>
            <a:picLocks noGrp="1" noChangeAspect="1" noChangeArrowheads="1"/>
          </p:cNvPicPr>
          <p:nvPr>
            <p:ph idx="1"/>
          </p:nvPr>
        </p:nvPicPr>
        <p:blipFill>
          <a:blip r:embed="rId2"/>
          <a:srcRect/>
          <a:stretch>
            <a:fillRect/>
          </a:stretch>
        </p:blipFill>
        <p:spPr bwMode="auto">
          <a:xfrm>
            <a:off x="6215074" y="1285860"/>
            <a:ext cx="2786082" cy="3571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EBELİK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YGS-2_MF-3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Ebelik programı ana-çocuk sağlığının korunması ve tedavi hizmetlerinin yürütülmesinde görev </a:t>
            </a:r>
          </a:p>
          <a:p>
            <a:r>
              <a:rPr lang="tr-TR" sz="2000" dirty="0" smtClean="0"/>
              <a:t>alacak sağlık elemanlarını yetiştirir.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Ebelik kızlara açık bir meslektir. Ebe olmak isteyen bir kimsenin sağlık konularına ilgi duyan, </a:t>
            </a:r>
          </a:p>
          <a:p>
            <a:r>
              <a:rPr lang="tr-TR" dirty="0" smtClean="0"/>
              <a:t>insanlara yardım etmekten mutlu olabilen, sorumluluk duygusu güçlü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Ebeler, kırsal alana sağlık hizmetlerinde denetici ebe, ziyaretçi ebe olarak; tedavi kurumlarında, doğumhane ve aile planlaması kliniklerinde sorumlu ebe veya klinik ebesi, eğitimci ebe olarak görev alırlar. </a:t>
            </a:r>
            <a:endParaRPr lang="tr-TR" b="1" dirty="0"/>
          </a:p>
          <a:p>
            <a:endParaRPr lang="tr-TR" b="1" dirty="0"/>
          </a:p>
        </p:txBody>
      </p:sp>
      <p:pic>
        <p:nvPicPr>
          <p:cNvPr id="59394" name="Picture 2" descr="http://img03.blogcu.com/images/o/g/u/oguzveozan/2079ebe2_1240561383.jpg"/>
          <p:cNvPicPr>
            <a:picLocks noGrp="1" noChangeAspect="1" noChangeArrowheads="1"/>
          </p:cNvPicPr>
          <p:nvPr>
            <p:ph idx="1"/>
          </p:nvPr>
        </p:nvPicPr>
        <p:blipFill>
          <a:blip r:embed="rId2"/>
          <a:srcRect/>
          <a:stretch>
            <a:fillRect/>
          </a:stretch>
        </p:blipFill>
        <p:spPr bwMode="auto">
          <a:xfrm>
            <a:off x="6307138" y="1214422"/>
            <a:ext cx="2622580" cy="35004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ECZACILIK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Sentetik, yarı sentetik veya biyolojik kökenli ilaç hammaddelerinin elde edilmesi, fiziksel, kimyasal ve biyolojik özelliklerinin incelenmesi, değerlendirilmesi, kaliteli ilaç üretimi ve ilaçların saklanması, kullanılması gibi konularda eğitim ve araştırma </a:t>
            </a:r>
          </a:p>
          <a:p>
            <a:r>
              <a:rPr lang="tr-TR" sz="1400" dirty="0" smtClean="0"/>
              <a:t>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Eczacılık programına girebilmek ve bu fakültede başarılı olabilmek için normalin üstünde akademik yeteneğe ve bilimsel meraka sahip olmak, fen bilimlerine ve özellikle kimyaya ilgi duymak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Eczacıların çoğunluğu kendilerine veya başkalarına ait eczanelerde, bir kısmı ise </a:t>
            </a:r>
          </a:p>
          <a:p>
            <a:r>
              <a:rPr lang="tr-TR" dirty="0" smtClean="0"/>
              <a:t>hastanelerin eczanelerinde sorumlu eczacı olarak, bazıları laboratuarlarda, ilaç </a:t>
            </a:r>
          </a:p>
          <a:p>
            <a:r>
              <a:rPr lang="tr-TR" dirty="0" smtClean="0"/>
              <a:t>endüstrisinde araştırmacı veya ilaç tanıtıcısı olarak çalışırlar.</a:t>
            </a:r>
            <a:endParaRPr lang="tr-TR" b="1" dirty="0"/>
          </a:p>
        </p:txBody>
      </p:sp>
      <p:pic>
        <p:nvPicPr>
          <p:cNvPr id="5122" name="Picture 2" descr="http://www.ozgunresimler.com/data/media/891/eczane4_1.jpg"/>
          <p:cNvPicPr>
            <a:picLocks noGrp="1" noChangeAspect="1" noChangeArrowheads="1"/>
          </p:cNvPicPr>
          <p:nvPr>
            <p:ph idx="1"/>
          </p:nvPr>
        </p:nvPicPr>
        <p:blipFill>
          <a:blip r:embed="rId2"/>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EKONOMETRİ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Program iktisat kanunlarının niceliksel (kantitatif) olarak ortaya konması ve çeşitli iktisat sorunlarının niceliksel olarak incelenmesi, uygun kararların alınması gibi </a:t>
            </a:r>
          </a:p>
          <a:p>
            <a:r>
              <a:rPr lang="tr-TR" dirty="0" smtClean="0"/>
              <a:t>konularda eğitim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Her şeyden önce sayısal düşünme yeteneği yüksek, sayılarla uğraşmaktan sıkılmayan, sosyal olaylara ilgili ve disiplinli çalışmaya alışkın kimseler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 bölümü bitirenler iktisat, yönetim ve işletme mezunlarının çalışabileceği tüm alanlarda çalışabilirler; ancak daha çok bu alanların uygulama birimlerinde görev alırlar. </a:t>
            </a:r>
          </a:p>
          <a:p>
            <a:endParaRPr lang="tr-TR" b="1" dirty="0"/>
          </a:p>
          <a:p>
            <a:endParaRPr lang="tr-TR" b="1" dirty="0"/>
          </a:p>
        </p:txBody>
      </p:sp>
      <p:pic>
        <p:nvPicPr>
          <p:cNvPr id="4098" name="Picture 2" descr="AKP’nin Ekonomi Politikası | AKP Gerçeği | Ak Parti Gerçeği">
            <a:hlinkClick r:id="rId2"/>
          </p:cNvPr>
          <p:cNvPicPr>
            <a:picLocks noGrp="1" noChangeAspect="1" noChangeArrowheads="1"/>
          </p:cNvPicPr>
          <p:nvPr>
            <p:ph idx="1"/>
          </p:nvPr>
        </p:nvPicPr>
        <p:blipFill>
          <a:blip r:embed="rId3"/>
          <a:srcRect/>
          <a:stretch>
            <a:fillRect/>
          </a:stretch>
        </p:blipFill>
        <p:spPr bwMode="auto">
          <a:xfrm>
            <a:off x="6286512" y="1285860"/>
            <a:ext cx="2643206" cy="35718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EKONOMİ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Hammadde ve insan gücü gibi  tükenebilir kaynakların etkin ve karlı biçimde kullanılması, kaynakların artırılması, üretilen mal ve hizmetlerin bölüşümü konularında eğitim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Her şeyden önce sayısal düşünme yeteneği yüksek, sayılarla uğraşmaktan sıkılmayan, sosyal olaylara ilgili ve disiplinli çalışmaya alışkın kimseler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Kamu ve özel sektörde; üst düzeyde yönetici,finans sektöründe; uzman, müfettiş, danışman ve denetçi, Sayıştay ve hesap uzmanlığı sektöründe; yönetici,plânlayıcı, pazarlayıcı ve halkla ilişkiler alanlarında çalışabilirler.</a:t>
            </a:r>
            <a:endParaRPr lang="tr-TR" b="1" dirty="0"/>
          </a:p>
        </p:txBody>
      </p:sp>
      <p:pic>
        <p:nvPicPr>
          <p:cNvPr id="3074" name="Picture 2" descr="http://www.atonet.org.tr/yeni/files/_images/distic/ulkeler/ekonomi.jpg"/>
          <p:cNvPicPr>
            <a:picLocks noGrp="1" noChangeAspect="1" noChangeArrowheads="1"/>
          </p:cNvPicPr>
          <p:nvPr>
            <p:ph idx="1"/>
          </p:nvPr>
        </p:nvPicPr>
        <p:blipFill>
          <a:blip r:embed="rId2"/>
          <a:srcRect/>
          <a:stretch>
            <a:fillRect/>
          </a:stretch>
        </p:blipFill>
        <p:spPr bwMode="auto">
          <a:xfrm>
            <a:off x="6357950" y="1214422"/>
            <a:ext cx="2571768" cy="3571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BİYOLOJİ-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Biyoloji programının amacı canlıların evrimi, yeryüzünde dağılımı, anatomisi ve fizyolojisi </a:t>
            </a:r>
          </a:p>
          <a:p>
            <a:r>
              <a:rPr lang="tr-TR" sz="2000" dirty="0" smtClean="0"/>
              <a:t>konusunda eğitim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Fen derslerinde başarılı olması gerekmektedir. Biyoloji alanında çalışacak kimse, meraklı bir gözlemci, sabırlı bir araştırmacı olmalıdır.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Üniversitelerin tıp fakültelerinde, hidrobiyoloji araştırma merkezlerinde, Çevre Bakanlığına ve Orman, Tarım ve Köy İşleri Bakanlıklarına bağlı kuruluşlarda; özel sektörde, öğretmenlik programını bitirenler öğretmen olurlar.</a:t>
            </a:r>
          </a:p>
          <a:p>
            <a:endParaRPr lang="tr-TR" b="1" dirty="0"/>
          </a:p>
          <a:p>
            <a:endParaRPr lang="tr-TR" b="1" dirty="0"/>
          </a:p>
        </p:txBody>
      </p:sp>
      <p:pic>
        <p:nvPicPr>
          <p:cNvPr id="36866" name="Picture 2" descr="http://stu.inonu.edu.tr/~taltin/fas1.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Kuvvetli(elektrik) ve zayıf (elektronik) akımlarla çalışan alet ve sistemlerin plânlanması, yapımı, geliştirilmesi,elektrik üretilmesi,dağıtılması ve sistemin bakımı ile ilgili konularda eğitim ve araştırma yapılır.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Elektrik alanında çalışmak isteyenlerin üstün akademik yeteneğe sahip, matematik, fizik, kimya ve ekonomiye ilgili ve yetenekli, dikkatli ve yaratıcı kimseler olmaları </a:t>
            </a:r>
          </a:p>
          <a:p>
            <a:r>
              <a:rPr lang="tr-TR" dirty="0" smtClean="0"/>
              <a:t>gereklidir.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Kamuda PTT,TRT,ASELSAN,THY,TKİ,MKE,TEK’te ve özel sektörde çalışabildikleri gibi serbest olarak da çalışabilirler.</a:t>
            </a:r>
            <a:endParaRPr lang="tr-TR" b="1" dirty="0"/>
          </a:p>
          <a:p>
            <a:endParaRPr lang="tr-TR" b="1" dirty="0"/>
          </a:p>
        </p:txBody>
      </p:sp>
      <p:pic>
        <p:nvPicPr>
          <p:cNvPr id="2050" name="Picture 2" descr="http://www.erzurumhabergazetesi.com/wp-content/uploads/2009/08/elektrik-santrali.jpg"/>
          <p:cNvPicPr>
            <a:picLocks noGrp="1" noChangeAspect="1" noChangeArrowheads="1"/>
          </p:cNvPicPr>
          <p:nvPr>
            <p:ph idx="1"/>
          </p:nvPr>
        </p:nvPicPr>
        <p:blipFill>
          <a:blip r:embed="rId2"/>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ELEKTRİK-ELEKTRONİK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Kuvvetli (elektrik) ve zayıf (elektronik) akımlarla </a:t>
            </a:r>
          </a:p>
          <a:p>
            <a:r>
              <a:rPr lang="tr-TR" dirty="0" smtClean="0"/>
              <a:t>çalışan alet ve sistemlerin yapımı, geliştirilmesi, elektrik üretimi, iletimi, dağıtımı ve sistemin </a:t>
            </a:r>
          </a:p>
          <a:p>
            <a:r>
              <a:rPr lang="tr-TR" dirty="0" smtClean="0"/>
              <a:t>bakımıyla ilgili eğitim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Elektrik ve elektronik alanında çalışmak isteyenlerin üstün akademik yeteneğe sahip, matematik, fizik, kimya ve ekonomiye ilgili ve yetenekli, dikkatli ve yaratıcı kimseler olmaları gereklidir.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Elektrik-elektronik mühendislerinin büyük bir kısmı PTT, TRT gibi kamu kuruluşlarında, bir kısmı özel sektörde ya da serbest çalışmaktadırlar. Ülkemizde elektrik-elektronik </a:t>
            </a:r>
          </a:p>
          <a:p>
            <a:r>
              <a:rPr lang="tr-TR" dirty="0" smtClean="0"/>
              <a:t>mühendislerine duyulan gereksinme çok fazladır.            </a:t>
            </a:r>
            <a:endParaRPr lang="tr-TR" b="1" dirty="0"/>
          </a:p>
          <a:p>
            <a:endParaRPr lang="tr-TR" b="1" dirty="0"/>
          </a:p>
        </p:txBody>
      </p:sp>
      <p:pic>
        <p:nvPicPr>
          <p:cNvPr id="1026" name="Picture 2" descr="http://www.elektronikkit.com/pictures/1209322542.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ELEKTRONİK HABERLEŞME MÜHENDSİLİĞİ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Telgraf, telefon haberleşmesinden uydu haberleşmesine, ev aletlerinden elektronik tıp cihazları üretimine kadar yayılan çok </a:t>
            </a:r>
          </a:p>
          <a:p>
            <a:r>
              <a:rPr lang="tr-TR" sz="1600" dirty="0" smtClean="0"/>
              <a:t>geniş bir alanda uygulanan her türlü sistemlerin tasarlanıp geliştirmesi konusunda eğitim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yetenek düzeyine sahip, fiziğe, özellikle elektrik konularına ilgili, göz-el </a:t>
            </a:r>
          </a:p>
          <a:p>
            <a:r>
              <a:rPr lang="tr-TR" dirty="0" smtClean="0"/>
              <a:t>koordinasyonu yeteneği yüksek, yaratıcı kişiler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Elektronik haberleşme mühendisleri PTT, TRT, ASELSAN, THY, ALARKO gibi resmi ve özel </a:t>
            </a:r>
          </a:p>
          <a:p>
            <a:r>
              <a:rPr lang="tr-TR" dirty="0" smtClean="0"/>
              <a:t>kuruluşlarda, tıp elektroniği ile ilgili firmalarda, bilgisayar sektöründe görev alabilirler. </a:t>
            </a:r>
          </a:p>
          <a:p>
            <a:endParaRPr lang="tr-TR" b="1" dirty="0"/>
          </a:p>
          <a:p>
            <a:endParaRPr lang="tr-TR" b="1" dirty="0"/>
          </a:p>
        </p:txBody>
      </p:sp>
      <p:pic>
        <p:nvPicPr>
          <p:cNvPr id="63490" name="Picture 2" descr="http://www.tmyo.edu.tr/upload/17155eht.jpg"/>
          <p:cNvPicPr>
            <a:picLocks noGrp="1" noChangeAspect="1" noChangeArrowheads="1"/>
          </p:cNvPicPr>
          <p:nvPr>
            <p:ph idx="1"/>
          </p:nvPr>
        </p:nvPicPr>
        <p:blipFill>
          <a:blip r:embed="rId2"/>
          <a:srcRect/>
          <a:stretch>
            <a:fillRect/>
          </a:stretch>
        </p:blipFill>
        <p:spPr bwMode="auto">
          <a:xfrm>
            <a:off x="6215074" y="1214422"/>
            <a:ext cx="2786082" cy="35719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ENDÜSTRİ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Ürün veya hizmet üreten kuruluşların verimliliğini </a:t>
            </a:r>
          </a:p>
          <a:p>
            <a:r>
              <a:rPr lang="tr-TR" sz="1600" dirty="0" smtClean="0"/>
              <a:t>yükseltmek amacıyla insan, makine ve malzemenin etkili bir şekilde kullanılması için yöntem ve tekniklerin geliştirilmesi ve uygulanması ile ilgili konularda eğitim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Analitik düşünme yeteneğine sahip ve yaratıcı olmak, mühendisliğe ve sosyal bilimlere ilgi duymak gerekmektedir. Bulunması gerekli diğer önemli nitelikler arasında insanlarla işbirliği yapabilme ve düşünceleri başkalarına aktarabilme gücü sayılabilir.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Endüstri mühendisleri kamu ve özel sektöre ait fabrikalarda iş bulabilirler. Endüstri </a:t>
            </a:r>
          </a:p>
          <a:p>
            <a:r>
              <a:rPr lang="tr-TR" dirty="0" smtClean="0"/>
              <a:t>mühendisliği ülkemizde gittikçe önemi artan bir mühendislik alanıdır. Gerek kamu </a:t>
            </a:r>
          </a:p>
          <a:p>
            <a:r>
              <a:rPr lang="tr-TR" dirty="0" smtClean="0"/>
              <a:t>sektöründe gerek özel sektörde endüstri mühendislerine ihtiyaç duyulmaktadır. </a:t>
            </a:r>
          </a:p>
          <a:p>
            <a:endParaRPr lang="tr-TR" b="1" dirty="0"/>
          </a:p>
        </p:txBody>
      </p:sp>
      <p:pic>
        <p:nvPicPr>
          <p:cNvPr id="62466" name="Picture 2" descr="http://213.194.86.162/Webtools/Basvurular/!webpubpic/!tribecaarsiv/otoyol/OtoyolFabrika.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ENDÜSTRİ ÜRÜNLERİ TASARIMI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Endüstride üretilmesi düşünülen herhangi bir eşyanın biçiminin nasıl olması, nasıl bir maddeden ne gibi bir süreçle üretileceğinin kullanışlılık, estetik vb. yönler göz önüne alınarak belirlenmesi hususunda eğitim yapar.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Üstün bir akademik yeteneğin yanı sıra, özellikle matematik, fizik gibi temel fen derslerinde olduğu kadar, sosyoloji, psikoloji, sanat </a:t>
            </a:r>
          </a:p>
          <a:p>
            <a:r>
              <a:rPr lang="tr-TR" sz="1600" dirty="0" smtClean="0"/>
              <a:t>tarihi gibi sosyal derslerde de başarılı olmak, yaratıcı ve sistematik bir düşünce yapısına ve tasarlananları iki boyutlu çizim ve üç boyutlu nesneler haline dönüştürecek yeteneklere </a:t>
            </a:r>
          </a:p>
          <a:p>
            <a:r>
              <a:rPr lang="tr-TR" sz="1600" dirty="0" smtClean="0"/>
              <a:t>(uzaysal yeteneğe) sahip olmak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Endüstri tasarımcıları, özel ya da kamuya ait üretim kuruluşlarında tasarımcı olarak </a:t>
            </a:r>
          </a:p>
          <a:p>
            <a:r>
              <a:rPr lang="tr-TR" dirty="0" smtClean="0"/>
              <a:t>çalışabilecekleri gibi, özel tasarım büroları kurarak endüstriye hizmet verebilirler ve </a:t>
            </a:r>
          </a:p>
          <a:p>
            <a:r>
              <a:rPr lang="tr-TR" dirty="0" smtClean="0"/>
              <a:t>danışmanlık yapabilirler. </a:t>
            </a:r>
            <a:endParaRPr lang="tr-TR" b="1" dirty="0"/>
          </a:p>
          <a:p>
            <a:endParaRPr lang="tr-TR" b="1" dirty="0"/>
          </a:p>
        </p:txBody>
      </p:sp>
      <p:pic>
        <p:nvPicPr>
          <p:cNvPr id="61442" name="Picture 2" descr="http://www.dekomag.com/picture_library/2008/03/built-out-tn1.jpg"/>
          <p:cNvPicPr>
            <a:picLocks noGrp="1" noChangeAspect="1" noChangeArrowheads="1"/>
          </p:cNvPicPr>
          <p:nvPr>
            <p:ph idx="1"/>
          </p:nvPr>
        </p:nvPicPr>
        <p:blipFill>
          <a:blip r:embed="rId2"/>
          <a:srcRect/>
          <a:stretch>
            <a:fillRect/>
          </a:stretch>
        </p:blipFill>
        <p:spPr bwMode="auto">
          <a:xfrm>
            <a:off x="6286512" y="1142984"/>
            <a:ext cx="2714644" cy="36433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ENFORMASYON TEKNOLOJİLERİ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Ticari işletmelerin sorunlarının daha kolay çözümlenebilmesi için bilgisayarın hangi alanlarda kullanılacağına yönelik eğitim ve araştırma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Bilgisayarların kullanıldığı her alanda çalışabilirler. Bilgi işlem sistemlerinin analizi, gerçekleştirilmesi, plânlanması, değerlendirilmesi, kullanılması bilgi akışının düzenlenmesi ve bilgi işlem yoluyla işlenerek yönetime yararlı hale getirilmesi, bilgisayar destekli üretim, sipariş, malzeme teorileri, zaman plânlaması, üretimin kontrolü görevleri arasındadır.</a:t>
            </a:r>
            <a:endParaRPr lang="tr-TR" sz="1600" b="1" dirty="0"/>
          </a:p>
          <a:p>
            <a:endParaRPr lang="tr-TR" b="1" dirty="0"/>
          </a:p>
        </p:txBody>
      </p:sp>
      <p:pic>
        <p:nvPicPr>
          <p:cNvPr id="60418" name="Picture 2" descr="http://www.ekotrent.com/photos/263542842.jpg"/>
          <p:cNvPicPr>
            <a:picLocks noGrp="1" noChangeAspect="1" noChangeArrowheads="1"/>
          </p:cNvPicPr>
          <p:nvPr>
            <p:ph idx="1"/>
          </p:nvPr>
        </p:nvPicPr>
        <p:blipFill>
          <a:blip r:embed="rId2"/>
          <a:srcRect/>
          <a:stretch>
            <a:fillRect/>
          </a:stretch>
        </p:blipFill>
        <p:spPr bwMode="auto">
          <a:xfrm>
            <a:off x="6307138" y="1214423"/>
            <a:ext cx="2694018" cy="3571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FELSEFE-ÖĞRETMENLİĞİ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3110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Maddenin, bilginin kapsamı ve kaynağı, insanın dünyadaki yeri ve rolü, iyi, doğru ve güzelin ne olduğu gibi problem alanlarında düşünce üretebilecek </a:t>
            </a:r>
            <a:r>
              <a:rPr lang="tr-TR" sz="2000" dirty="0" smtClean="0"/>
              <a:t>elemanları yetiştirmek </a:t>
            </a:r>
            <a:r>
              <a:rPr lang="tr-TR" dirty="0" smtClean="0"/>
              <a:t>ve bu alanda inceleme,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üzerinde bir akademik yeteneğe sahip, temel bilimler ve sosyal bilimler alanında başarılı olmak, soyut konularla uğraşmaktan hoşlanmak ve </a:t>
            </a:r>
          </a:p>
          <a:p>
            <a:r>
              <a:rPr lang="tr-TR" dirty="0" smtClean="0"/>
              <a:t>Her şeyden önce entelektüel gelişmeyi amaçlamak gerekir.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t>Felsefe bölümü mezunları, başta Milli Eğitim Bakanlığı, Kültür Bakanlığı, olmak üzere </a:t>
            </a:r>
          </a:p>
          <a:p>
            <a:r>
              <a:rPr lang="tr-TR" sz="1700" dirty="0" smtClean="0"/>
              <a:t>bakanlıkların eğitim ve kültür ile ilgili birimlerinde, TRT'de üniversitelerde, kamu kuruluşları ile özel kuruluşların eğitim, kültür, insan ilişkileri, planlama ve değerlendirmeyle ilgili birimlerinde değişik kadro unvanları ile çalışma imkânı bulmaktadırlar. </a:t>
            </a:r>
            <a:endParaRPr lang="tr-TR" b="1" dirty="0"/>
          </a:p>
        </p:txBody>
      </p:sp>
      <p:pic>
        <p:nvPicPr>
          <p:cNvPr id="2050" name="Picture 2" descr="http://web.educastur.princast.es/ies/moreda/depart/filosofia/images/Platon-Aristoteles.jpg"/>
          <p:cNvPicPr>
            <a:picLocks noGrp="1" noChangeAspect="1" noChangeArrowheads="1"/>
          </p:cNvPicPr>
          <p:nvPr>
            <p:ph idx="1"/>
          </p:nvPr>
        </p:nvPicPr>
        <p:blipFill>
          <a:blip r:embed="rId2"/>
          <a:srcRect/>
          <a:stretch>
            <a:fillRect/>
          </a:stretch>
        </p:blipFill>
        <p:spPr bwMode="auto">
          <a:xfrm>
            <a:off x="6215074" y="1214422"/>
            <a:ext cx="2714644" cy="357189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FEN BİLGİSİ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Ortaöğretim kurumlarının gereksinim duyduğu fen bilgisi öğretmenlerini yetiştirmek amacıyla fen bilimleri konularında eğitim ve araştırma yapar.</a:t>
            </a:r>
            <a:endParaRPr lang="tr-TR" sz="20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Öğretmen olmak isteyen bir kimseden sözel ifade gücüne sahip, insanlara bir şeyler öğretmekten hoşlanan sabırlı bir kişi olması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Resmi ve özel ortaöğretim kurumlarında öğretmenlik yapabilirler.</a:t>
            </a:r>
          </a:p>
          <a:p>
            <a:r>
              <a:rPr lang="tr-TR" dirty="0" smtClean="0"/>
              <a:t>Sınıflarda;eğitim,öğretim malzemesi kullanarak, fizik, kimya,biyoloji öğretmenleri, idareci ve öğrencilerle çalışırlar.</a:t>
            </a:r>
            <a:endParaRPr lang="tr-TR" b="1" dirty="0"/>
          </a:p>
          <a:p>
            <a:endParaRPr lang="tr-TR" b="1" dirty="0"/>
          </a:p>
        </p:txBody>
      </p:sp>
      <p:pic>
        <p:nvPicPr>
          <p:cNvPr id="1026" name="Picture 2" descr="http://www.abbasguclu.com.tr/a/b/f/4d9c4823-c70e-41ac-a0e1-27fd631b054b_fen_big.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BİYOMEDİKAL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4488"/>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Hastane ve kliniklerde tıbbi cihazları kurup çalıştırabilecek, periyodik bakımını yapabilecek, gerekti, doktorlara cihazlar hakkında danışmanlık yapabilecek, ve yeni tıbbi cihaz tasarımı yapabilecek mühendisler elemanlar yetiştirmektir.</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amaca ulaşmak için özellikle fen, tıp, ve mühendislik konularına meraklı, ileride hastane veya kliniklerde çalışmayı arzulayan, çalışkan ve titiz öğrenciler biyomedikal mühendislik bölümünü seçebilirler.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Sağlık kuruluşlarında,Devlet kuruluşlarında – örneğin sağlık bakanlığında</a:t>
            </a:r>
          </a:p>
          <a:p>
            <a:r>
              <a:rPr lang="tr-TR" dirty="0" smtClean="0"/>
              <a:t> İmalatçı firmalarda – örneğin tıbbi cihaz üreten firmalarda tasarım mühendisi, kalite kontrol mühendisi vb olarak Temsilci firmalarda – örneğin tıbbi cihaz satışı yapan firmalarda destek mühendis ve danışman olarak çalışabilirler.</a:t>
            </a:r>
            <a:endParaRPr lang="tr-TR" b="1" dirty="0"/>
          </a:p>
        </p:txBody>
      </p:sp>
      <p:pic>
        <p:nvPicPr>
          <p:cNvPr id="35842" name="Picture 2" descr="http://www.medikalteknoloji.com/biyomedikal.jpg"/>
          <p:cNvPicPr>
            <a:picLocks noGrp="1" noChangeAspect="1" noChangeArrowheads="1"/>
          </p:cNvPicPr>
          <p:nvPr>
            <p:ph idx="1"/>
          </p:nvPr>
        </p:nvPicPr>
        <p:blipFill>
          <a:blip r:embed="rId2"/>
          <a:srcRect/>
          <a:stretch>
            <a:fillRect/>
          </a:stretch>
        </p:blipFill>
        <p:spPr bwMode="auto">
          <a:xfrm>
            <a:off x="6215074" y="1214422"/>
            <a:ext cx="2714644" cy="3571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BİYOMÜHENDİSLİK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Bu bağlamda Biyomühendislik, mühendislik prensiplerinin biyolojiyi de içerecek şekilde uygulandığı sistemlerin dayandığı bilim dalıdır.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amaca ulaşmak için özellikle fen, tıp, ve mühendislik konularına meraklı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Gıda, tarım, sağlık ve ilaç sektöründen çevre sektörüne kadar çok geniş bir endüstriyel yelpazede, hastane ve kliniklerde, hıfzısıhha ve TSE gibi yasal yükümlülükleri olan kuruluşlarda, genetik tanı ve tedavi merkezlerinde çalışabilirler.</a:t>
            </a:r>
            <a:endParaRPr lang="tr-TR" b="1" dirty="0"/>
          </a:p>
        </p:txBody>
      </p:sp>
      <p:pic>
        <p:nvPicPr>
          <p:cNvPr id="41986" name="Picture 2" descr="http://www.veteknoloji.com/resimler/haberler/20090718090721_yosun.jpg"/>
          <p:cNvPicPr>
            <a:picLocks noGrp="1" noChangeAspect="1" noChangeArrowheads="1"/>
          </p:cNvPicPr>
          <p:nvPr>
            <p:ph idx="1"/>
          </p:nvPr>
        </p:nvPicPr>
        <p:blipFill>
          <a:blip r:embed="rId2"/>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BİYOSİSTEM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Mühendislik bilimlerinin geniş kapsamlı olarak biyolojik sistemlere ve süreçlere uygulanmasını içeren bir mühendislik dalıdır.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temel bilimler derslerinde başarılı doğaya ilgili kimseler olması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Altprogramdan mezun olanların çalışabilecekleri kamu kuruluşları, özel sektör kuruluşları ve çalışma imkanları mevcuttur.</a:t>
            </a:r>
            <a:endParaRPr lang="tr-TR" b="1" dirty="0"/>
          </a:p>
          <a:p>
            <a:endParaRPr lang="tr-TR" b="1" dirty="0"/>
          </a:p>
        </p:txBody>
      </p:sp>
      <p:pic>
        <p:nvPicPr>
          <p:cNvPr id="40962" name="Picture 2" descr="http://biyosistem.ksu.edu.tr/resimler/hassas_t.jpg"/>
          <p:cNvPicPr>
            <a:picLocks noGrp="1" noChangeAspect="1" noChangeArrowheads="1"/>
          </p:cNvPicPr>
          <p:nvPr>
            <p:ph idx="1"/>
          </p:nvPr>
        </p:nvPicPr>
        <p:blipFill>
          <a:blip r:embed="rId2"/>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CEVHER HAZIRLAMA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3542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Cevher Hazırlama; kısaca, üretilen doğal kaynakların metalürji, demir-çelik, cam, seramik, çimento, deterjan, inşaat malzemeleri, boya endüstrisi ve enerji üretimi gibi değişik alanlarda kullanılabilir hale getirilmesi aşamalarını kapsamaktadır.</a:t>
            </a:r>
            <a:endParaRPr lang="tr-TR" sz="1600" dirty="0"/>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Sayısal yeteneği gelişmiş,fen bilimlerine ilgili kimseler olmaları gerekir.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Cevher Hazırlama; zenginleştirme, hammaddeleri zararlı maddelerden arındırma ve boyutlandırma gibi işlemleri içeren konularda endüstrinin gereksinim duyduğu bir uzmanlık dalıdır.</a:t>
            </a:r>
            <a:endParaRPr lang="tr-TR" b="1" dirty="0"/>
          </a:p>
          <a:p>
            <a:endParaRPr lang="tr-TR" b="1" dirty="0"/>
          </a:p>
        </p:txBody>
      </p:sp>
      <p:pic>
        <p:nvPicPr>
          <p:cNvPr id="6146" name="Picture 2" descr="http://mineralproses.com/resim/Autogenousmill.jpg"/>
          <p:cNvPicPr>
            <a:picLocks noGrp="1" noChangeAspect="1" noChangeArrowheads="1"/>
          </p:cNvPicPr>
          <p:nvPr>
            <p:ph idx="1"/>
          </p:nvPr>
        </p:nvPicPr>
        <p:blipFill>
          <a:blip r:embed="rId2" cstate="print"/>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COĞRAFYA -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Yeryüzündeki doğal çevrenin özellikleri, çevrede meydana gelen fiziksel ve insanlarla ilişkin olayların dağılımı, fiziki ve beşeri ve bölgesel coğrafyanın tanıtımı üzerine eğitim ve araştırma yapmak.</a:t>
            </a:r>
            <a:endParaRPr lang="tr-TR" sz="2000" dirty="0" smtClean="0"/>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Coğrafya alanında çalışmak isteyen bir kimsenin genel akademik yeteneğe, coğrafya yanında, biyoloji, jeoloji gibi doğal; sosyoloji, tarih gibi toplum bilimlerine ilgi duyması, doğayı incelemeye istekli olması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Resmi ya da özel okullarda öğretmen olarak çalışılabilirler. Ayrıca</a:t>
            </a:r>
          </a:p>
          <a:p>
            <a:r>
              <a:rPr lang="tr-TR" dirty="0" smtClean="0"/>
              <a:t> Meteoroloji İşleri Genel Müdürlüğü, Harita Genel Müdürlüğü, MTA ve DSİ’ de çalışabilirler.</a:t>
            </a:r>
          </a:p>
          <a:p>
            <a:endParaRPr lang="tr-TR" b="1" dirty="0"/>
          </a:p>
        </p:txBody>
      </p:sp>
      <p:pic>
        <p:nvPicPr>
          <p:cNvPr id="5122" name="Picture 2" descr="http://fef.marmara.edu.tr/dosya/Fakulte/cografya/cografya.jpg"/>
          <p:cNvPicPr>
            <a:picLocks noGrp="1" noChangeAspect="1" noChangeArrowheads="1"/>
          </p:cNvPicPr>
          <p:nvPr>
            <p:ph idx="1"/>
          </p:nvPr>
        </p:nvPicPr>
        <p:blipFill>
          <a:blip r:embed="rId2"/>
          <a:srcRect/>
          <a:stretch>
            <a:fillRect/>
          </a:stretch>
        </p:blipFill>
        <p:spPr bwMode="auto">
          <a:xfrm>
            <a:off x="6307138" y="1357298"/>
            <a:ext cx="2694018" cy="335758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ÇALIŞMA EKONOMİSİ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 ENDÜSTRİ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İşçi-işveren ilişkileri, sosyal güvenlik, endüstriyel demokrasi, servet ve gelir politikası, uluslararası planda sosyal politika konularında eğitim yapılır.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alanda öğrenim yapmak isteyenlerin ekonomi ve sosyolojiye karşı ilgili, üstün akademik </a:t>
            </a:r>
          </a:p>
          <a:p>
            <a:r>
              <a:rPr lang="tr-TR" dirty="0" smtClean="0"/>
              <a:t>yeteneğe ve ikna gücüne sahip ve insanlarla iyi ilişkiler kurabilen kimseler beklenir.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t>Bu alanda öğrenim görenler, DPT'de, Çalışma ve Sosyal Güvenlik Bakanlığının yurtdışı ve yurtiçi ünitelerinde, SSK, </a:t>
            </a:r>
            <a:r>
              <a:rPr lang="tr-TR" sz="1700" dirty="0" err="1" smtClean="0"/>
              <a:t>Bağkur</a:t>
            </a:r>
            <a:r>
              <a:rPr lang="tr-TR" sz="1700" dirty="0" smtClean="0"/>
              <a:t>, T.C. Emekli Sandığı gibi sosyal güvenlik kurumlarında, müfettiş veya uzman olarak kamu iktisadi teşebbüsleri ve özel işletmelerin endüstriyel ilişkiler ve sosyal işler bölümlerinin yöneticilik ve danışmanlık hizmetlerinde çalışabilirler. </a:t>
            </a:r>
            <a:endParaRPr lang="tr-TR" sz="1700" b="1" dirty="0"/>
          </a:p>
        </p:txBody>
      </p:sp>
      <p:pic>
        <p:nvPicPr>
          <p:cNvPr id="4098" name="Picture 2" descr="http://iibf.cumhuriyet.edu.tr/img/cekoi.jpg"/>
          <p:cNvPicPr>
            <a:picLocks noGrp="1" noChangeAspect="1" noChangeArrowheads="1"/>
          </p:cNvPicPr>
          <p:nvPr>
            <p:ph idx="1"/>
          </p:nvPr>
        </p:nvPicPr>
        <p:blipFill>
          <a:blip r:embed="rId2"/>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ÇEVRE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Doğal kaynakların en iyi biçimde kullanılması, bunların kirlenmesine neden olan etkenlerin kaynaklarında kontrolü kirlenmenin yol açtığı estetik ve ekonomik kayıpların önlenerek insan sağlığına ve refahına uygun çevre koşullarının için çalışır.</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Yaratıcı, araştırıcı, azimli, üstün bir genel akademik yeteneğe sahip; matematik, fizik, kimya ve biyoloji gibi fen dersleri yanında ekonomi, sosyoloji gibi sosyal alanlara da ilgi duyan; daha iyi ve sağlıklı bir çevre yaratabilmek için mücadele verecek kişiler olması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Çevre mühendislerinin çoğu planlamacı olarak Bayındırlık ve İskân, Kültür, Ulaştırma, </a:t>
            </a:r>
          </a:p>
          <a:p>
            <a:r>
              <a:rPr lang="tr-TR" dirty="0" smtClean="0"/>
              <a:t>Sanayi ve Ticaret Bakanlığı, Karayolları Genel Müdürlüğü, DSİ, İller Bankası, belediyeler, </a:t>
            </a:r>
          </a:p>
          <a:p>
            <a:r>
              <a:rPr lang="tr-TR" dirty="0" smtClean="0"/>
              <a:t>Tarım, Orman ve Köy İşleri Bakanlıkları gibi kamu kuruluşlarında görev alabilirler.</a:t>
            </a:r>
            <a:endParaRPr lang="tr-TR" b="1" dirty="0"/>
          </a:p>
          <a:p>
            <a:endParaRPr lang="tr-TR" b="1" dirty="0"/>
          </a:p>
        </p:txBody>
      </p:sp>
      <p:pic>
        <p:nvPicPr>
          <p:cNvPr id="3074" name="Picture 2" descr="http://img.blogcu.com/uploads/nekeyf_isinma.JPG"/>
          <p:cNvPicPr>
            <a:picLocks noGrp="1" noChangeAspect="1" noChangeArrowheads="1"/>
          </p:cNvPicPr>
          <p:nvPr>
            <p:ph idx="1"/>
          </p:nvPr>
        </p:nvPicPr>
        <p:blipFill>
          <a:blip r:embed="rId2"/>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1412</TotalTime>
  <Words>2701</Words>
  <Application>Microsoft Office PowerPoint</Application>
  <PresentationFormat>Ekran Gösterisi (4:3)</PresentationFormat>
  <Paragraphs>275</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Gezinti</vt:lpstr>
      <vt:lpstr>MESLEKLERİ TANIYALIM DÖRT YILLIK LİSANS PROGRAMLARI  </vt:lpstr>
      <vt:lpstr>BİYOLOJİ- ÖĞRETMENLİĞİ</vt:lpstr>
      <vt:lpstr>BİYOMEDİKAL MÜHENDİSLİĞİ</vt:lpstr>
      <vt:lpstr>BİYOMÜHENDİSLİK </vt:lpstr>
      <vt:lpstr>BİYOSİSTEM MÜHENDİSLİĞİ </vt:lpstr>
      <vt:lpstr>CEVHER HAZIRLAMA MÜHENDİSLİĞİ </vt:lpstr>
      <vt:lpstr>COĞRAFYA - ÖĞRETMENLİĞİ</vt:lpstr>
      <vt:lpstr>ÇALIŞMA EKONOMİSİ  VE ENDÜSTRİ İLİŞKİLERİ</vt:lpstr>
      <vt:lpstr>ÇEVRE MÜHENDİSLİĞİ </vt:lpstr>
      <vt:lpstr>ÇOCUK GELİŞİMİ </vt:lpstr>
      <vt:lpstr>DENİZ İŞLETMELİCİLİĞİ VE YÖNETİMİ  </vt:lpstr>
      <vt:lpstr>DENİZ ULAŞTIRMA İŞLETME MÜHENDİSLİĞİ </vt:lpstr>
      <vt:lpstr>DERİ MÜHENDİSLİĞİ </vt:lpstr>
      <vt:lpstr>DİL BİLİM</vt:lpstr>
      <vt:lpstr>DİŞ HEKİMLİĞİ</vt:lpstr>
      <vt:lpstr>EBELİK </vt:lpstr>
      <vt:lpstr>ECZACILIK</vt:lpstr>
      <vt:lpstr>EKONOMETRİ </vt:lpstr>
      <vt:lpstr>EKONOMİ</vt:lpstr>
      <vt:lpstr>ELEKTRİK MÜHENDİSLİĞİ  </vt:lpstr>
      <vt:lpstr>ELEKTRİK-ELEKTRONİK MÜHENDİSLİĞİ</vt:lpstr>
      <vt:lpstr>ELEKTRONİK HABERLEŞME MÜHENDSİLİĞİ </vt:lpstr>
      <vt:lpstr>ENDÜSTRİ MÜHENDİSLİĞİ </vt:lpstr>
      <vt:lpstr>ENDÜSTRİ ÜRÜNLERİ TASARIMI</vt:lpstr>
      <vt:lpstr>ENFORMASYON TEKNOLOJİLERİ</vt:lpstr>
      <vt:lpstr>FELSEFE-ÖĞRETMENLİĞİ</vt:lpstr>
      <vt:lpstr>FEN BİLGİSİ ÖĞRETMENLİĞİ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win 7</cp:lastModifiedBy>
  <cp:revision>286</cp:revision>
  <dcterms:created xsi:type="dcterms:W3CDTF">2010-01-23T17:05:54Z</dcterms:created>
  <dcterms:modified xsi:type="dcterms:W3CDTF">2013-03-26T11:50:16Z</dcterms:modified>
</cp:coreProperties>
</file>